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517"/>
    <a:srgbClr val="0033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43"/>
  </p:normalViewPr>
  <p:slideViewPr>
    <p:cSldViewPr snapToGrid="0">
      <p:cViewPr varScale="1">
        <p:scale>
          <a:sx n="83" d="100"/>
          <a:sy n="83" d="100"/>
        </p:scale>
        <p:origin x="6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Bookman Old Style" panose="02050604050505020204" pitchFamily="18" charset="0"/>
                <a:ea typeface="+mn-ea"/>
                <a:cs typeface="+mn-cs"/>
              </a:defRPr>
            </a:pPr>
            <a:r>
              <a:rPr lang="en-GB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Bookman Old Style" panose="02050604050505020204" pitchFamily="18" charset="0"/>
              </a:rPr>
              <a:t>Results (%)</a:t>
            </a:r>
            <a:endParaRPr lang="en-GB" dirty="0">
              <a:solidFill>
                <a:schemeClr val="accent2">
                  <a:lumMod val="20000"/>
                  <a:lumOff val="80000"/>
                </a:schemeClr>
              </a:solidFill>
              <a:latin typeface="Bookman Old Style" panose="02050604050505020204" pitchFamily="18" charset="0"/>
            </a:endParaRPr>
          </a:p>
        </c:rich>
      </c:tx>
      <c:layout>
        <c:manualLayout>
          <c:xMode val="edge"/>
          <c:yMode val="edge"/>
          <c:x val="0.28338937571104422"/>
          <c:y val="4.9281457592885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accent2">
                  <a:lumMod val="20000"/>
                  <a:lumOff val="80000"/>
                </a:schemeClr>
              </a:solidFill>
              <a:latin typeface="Bookman Old Style" panose="02050604050505020204" pitchFamily="18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2009-10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Planned Discharge</c:v>
                </c:pt>
                <c:pt idx="1">
                  <c:v>Planned F/U</c:v>
                </c:pt>
                <c:pt idx="2">
                  <c:v>Unplanned Discharge</c:v>
                </c:pt>
                <c:pt idx="3">
                  <c:v>Unplanned F/U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76.83</c:v>
                </c:pt>
                <c:pt idx="1">
                  <c:v>15.25</c:v>
                </c:pt>
                <c:pt idx="2">
                  <c:v>2.64</c:v>
                </c:pt>
                <c:pt idx="3">
                  <c:v>4.6900000000000004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67-43B6-A21A-0AED8679A8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2018-19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Planned Discharge</c:v>
                </c:pt>
                <c:pt idx="1">
                  <c:v>Planned F/U</c:v>
                </c:pt>
                <c:pt idx="2">
                  <c:v>Unplanned Discharge</c:v>
                </c:pt>
                <c:pt idx="3">
                  <c:v>Unplanned F/U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47.57</c:v>
                </c:pt>
                <c:pt idx="1">
                  <c:v>43.81</c:v>
                </c:pt>
                <c:pt idx="2">
                  <c:v>9.73</c:v>
                </c:pt>
                <c:pt idx="3">
                  <c:v>1.1100000000000001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67-43B6-A21A-0AED8679A84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Planned Discharge</c:v>
                </c:pt>
                <c:pt idx="1">
                  <c:v>Planned F/U</c:v>
                </c:pt>
                <c:pt idx="2">
                  <c:v>Unplanned Discharge</c:v>
                </c:pt>
                <c:pt idx="3">
                  <c:v>Unplanned F/U</c:v>
                </c:pt>
              </c:strCache>
            </c:strRef>
          </c:cat>
          <c:val>
            <c:numRef>
              <c:f>Sheet1!$D$2:$D$5</c:f>
            </c:numRef>
          </c:val>
          <c:extLst>
            <c:ext xmlns:c16="http://schemas.microsoft.com/office/drawing/2014/chart" uri="{C3380CC4-5D6E-409C-BE32-E72D297353CC}">
              <c16:uniqueId val="{00000002-C767-43B6-A21A-0AED8679A8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75204672"/>
        <c:axId val="175205656"/>
      </c:barChart>
      <c:catAx>
        <c:axId val="17520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cap="all" spc="120" normalizeH="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Bookman Old Style" panose="02050604050505020204" pitchFamily="18" charset="0"/>
                <a:ea typeface="+mn-ea"/>
                <a:cs typeface="+mn-cs"/>
              </a:defRPr>
            </a:pPr>
            <a:endParaRPr lang="en-US"/>
          </a:p>
        </c:txPr>
        <c:crossAx val="175205656"/>
        <c:crosses val="autoZero"/>
        <c:auto val="1"/>
        <c:lblAlgn val="ctr"/>
        <c:lblOffset val="100"/>
        <c:noMultiLvlLbl val="0"/>
      </c:catAx>
      <c:valAx>
        <c:axId val="1752056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204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accent2">
                  <a:lumMod val="20000"/>
                  <a:lumOff val="8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ACACC-1C3D-42C0-A687-EAEFD149F8BA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7EC93-E9AC-4413-906F-DD2E58FED2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113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7EC93-E9AC-4413-906F-DD2E58FED27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65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57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09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98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93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7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09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178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49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040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58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13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3ABD5-2983-4D45-9D94-A47C45D6A0A7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161F8-D737-4F91-AC5A-1EFEBD3623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63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6256" y="143741"/>
            <a:ext cx="11804071" cy="109089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53290" y="143741"/>
            <a:ext cx="11617037" cy="1900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Bookman Old Style" panose="02050604050505020204" pitchFamily="18" charset="0"/>
              </a:rPr>
              <a:t>The PPAUHR ENT outpatient virtual </a:t>
            </a:r>
            <a:r>
              <a:rPr lang="en-GB" sz="1600" b="1">
                <a:latin typeface="Bookman Old Style" panose="02050604050505020204" pitchFamily="18" charset="0"/>
              </a:rPr>
              <a:t>clinic</a:t>
            </a:r>
            <a:r>
              <a:rPr lang="en-GB" sz="1600" b="1" smtClean="0">
                <a:latin typeface="Bookman Old Style" panose="02050604050505020204" pitchFamily="18" charset="0"/>
              </a:rPr>
              <a:t>:</a:t>
            </a:r>
            <a:endParaRPr lang="en-GB" sz="1200" b="1" dirty="0" smtClean="0">
              <a:latin typeface="Bookman Old Style" panose="02050604050505020204" pitchFamily="18" charset="0"/>
            </a:endParaRPr>
          </a:p>
          <a:p>
            <a:pPr algn="ctr"/>
            <a:r>
              <a:rPr lang="en-GB" sz="1600" b="1" dirty="0" smtClean="0">
                <a:latin typeface="Bookman Old Style" panose="02050604050505020204" pitchFamily="18" charset="0"/>
              </a:rPr>
              <a:t>P</a:t>
            </a:r>
            <a:r>
              <a:rPr lang="en-GB" sz="1600" b="1" dirty="0" smtClean="0">
                <a:latin typeface="Bookman Old Style" panose="02050604050505020204" pitchFamily="18" charset="0"/>
              </a:rPr>
              <a:t>atient </a:t>
            </a:r>
            <a:r>
              <a:rPr lang="en-GB" sz="1600" b="1" dirty="0">
                <a:latin typeface="Bookman Old Style" panose="02050604050505020204" pitchFamily="18" charset="0"/>
              </a:rPr>
              <a:t>outcomes to assess the impact of experience and a </a:t>
            </a:r>
            <a:r>
              <a:rPr lang="en-GB" sz="1600" b="1" i="1" dirty="0">
                <a:latin typeface="Bookman Old Style" panose="02050604050505020204" pitchFamily="18" charset="0"/>
              </a:rPr>
              <a:t>FUNB</a:t>
            </a:r>
            <a:r>
              <a:rPr lang="en-GB" sz="1600" b="1" dirty="0">
                <a:latin typeface="Bookman Old Style" panose="02050604050505020204" pitchFamily="18" charset="0"/>
              </a:rPr>
              <a:t> patient waiting </a:t>
            </a:r>
            <a:r>
              <a:rPr lang="en-GB" sz="1600" b="1" dirty="0" smtClean="0">
                <a:latin typeface="Bookman Old Style" panose="02050604050505020204" pitchFamily="18" charset="0"/>
              </a:rPr>
              <a:t>list</a:t>
            </a:r>
            <a:endParaRPr lang="en-GB" sz="1600" b="1" dirty="0">
              <a:latin typeface="Bookman Old Style" panose="02050604050505020204" pitchFamily="18" charset="0"/>
            </a:endParaRPr>
          </a:p>
          <a:p>
            <a:pPr algn="ctr"/>
            <a:r>
              <a:rPr lang="en-GB" sz="1050" b="1" dirty="0">
                <a:latin typeface="Bookman Old Style" panose="02050604050505020204" pitchFamily="18" charset="0"/>
              </a:rPr>
              <a:t>2009-2010 </a:t>
            </a:r>
            <a:r>
              <a:rPr lang="en-GB" sz="1050" b="1" i="1" dirty="0">
                <a:latin typeface="Bookman Old Style" panose="02050604050505020204" pitchFamily="18" charset="0"/>
              </a:rPr>
              <a:t>versus</a:t>
            </a:r>
            <a:r>
              <a:rPr lang="en-GB" sz="1050" b="1" dirty="0">
                <a:latin typeface="Bookman Old Style" panose="02050604050505020204" pitchFamily="18" charset="0"/>
              </a:rPr>
              <a:t> 2018-2019</a:t>
            </a:r>
            <a:r>
              <a:rPr lang="en-GB" sz="1050" b="1" dirty="0" smtClean="0">
                <a:latin typeface="Bookman Old Style" panose="02050604050505020204" pitchFamily="18" charset="0"/>
              </a:rPr>
              <a:t>.</a:t>
            </a:r>
            <a:endParaRPr lang="en-GB" sz="1050" dirty="0">
              <a:effectLst/>
              <a:latin typeface="Bradley Hand ITC" panose="03070402050302030203" pitchFamily="66" charset="0"/>
            </a:endParaRPr>
          </a:p>
          <a:p>
            <a:pPr algn="ctr"/>
            <a:r>
              <a:rPr lang="en-GB" sz="1050" dirty="0">
                <a:effectLst/>
                <a:latin typeface="Bookman Old Style" panose="02050604050505020204" pitchFamily="18" charset="0"/>
              </a:rPr>
              <a:t>Tanvi Agarwal, Simon Morris, Dan Leopard, Steven Backhouse</a:t>
            </a:r>
          </a:p>
          <a:p>
            <a:pPr algn="ctr"/>
            <a:r>
              <a:rPr lang="en-GB" sz="1050" dirty="0">
                <a:effectLst/>
                <a:latin typeface="Bookman Old Style" panose="02050604050505020204" pitchFamily="18" charset="0"/>
              </a:rPr>
              <a:t>Department of ENT, Princess of Wales Hospital, Bridgend, Wales</a:t>
            </a:r>
          </a:p>
          <a:p>
            <a:pPr algn="ctr"/>
            <a:endParaRPr lang="en-GB" sz="1600" dirty="0">
              <a:effectLst/>
              <a:latin typeface="Bookman Old Style" panose="02050604050505020204" pitchFamily="18" charset="0"/>
            </a:endParaRPr>
          </a:p>
          <a:p>
            <a:pPr algn="ctr"/>
            <a:endParaRPr lang="en-GB" sz="2000" b="1" dirty="0">
              <a:latin typeface="Bookman Old Style" panose="02050604050505020204" pitchFamily="18" charset="0"/>
            </a:endParaRPr>
          </a:p>
          <a:p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166255" y="1312579"/>
            <a:ext cx="11804071" cy="16570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981834" y="1271954"/>
            <a:ext cx="913410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u="sng" dirty="0">
                <a:solidFill>
                  <a:schemeClr val="bg1"/>
                </a:solidFill>
                <a:latin typeface="Bookman Old Style" panose="02050604050505020204" pitchFamily="18" charset="0"/>
              </a:rPr>
              <a:t>PPAUHR (patient-planned, avoid unnecessary hospital review) Virtual ENT clinic system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endParaRPr lang="en-GB" sz="16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ctr"/>
            <a:endParaRPr lang="en-GB" sz="16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ctr"/>
            <a:endParaRPr lang="en-GB" sz="16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ctr"/>
            <a:endParaRPr lang="en-GB" sz="16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6256" y="3044622"/>
            <a:ext cx="4891936" cy="804409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86489" y="3080733"/>
            <a:ext cx="503992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solidFill>
                  <a:schemeClr val="bg1"/>
                </a:solidFill>
                <a:latin typeface="Bookman Old Style" panose="02050604050505020204" pitchFamily="18" charset="0"/>
              </a:rPr>
              <a:t>Aim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:  </a:t>
            </a:r>
            <a:r>
              <a:rPr lang="en-GB" sz="1200" dirty="0">
                <a:solidFill>
                  <a:schemeClr val="bg1"/>
                </a:solidFill>
                <a:latin typeface="Bookman Old Style" panose="02050604050505020204" pitchFamily="18" charset="0"/>
              </a:rPr>
              <a:t>T</a:t>
            </a:r>
            <a:r>
              <a:rPr lang="en-GB" sz="12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o </a:t>
            </a:r>
            <a:r>
              <a:rPr lang="en-GB" sz="1200" dirty="0">
                <a:solidFill>
                  <a:schemeClr val="bg1"/>
                </a:solidFill>
                <a:latin typeface="Bookman Old Style" panose="02050604050505020204" pitchFamily="18" charset="0"/>
              </a:rPr>
              <a:t>compare the changes in PPAUHR clinic outcomes for patients from the initial years (2009-10) with a FUNB waiting list to recent years (2018-19) without a FUNB </a:t>
            </a:r>
            <a:r>
              <a:rPr lang="en-GB" sz="12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list.   </a:t>
            </a:r>
            <a:endParaRPr lang="en-GB" sz="12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154482" y="3016664"/>
            <a:ext cx="6815844" cy="83236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5098347" y="3059211"/>
            <a:ext cx="685026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Bookman Old Style" panose="02050604050505020204" pitchFamily="18" charset="0"/>
              </a:rPr>
              <a:t>Methods</a:t>
            </a:r>
            <a:r>
              <a:rPr lang="en-GB" sz="1400" b="1" dirty="0">
                <a:latin typeface="Bookman Old Style" panose="02050604050505020204" pitchFamily="18" charset="0"/>
              </a:rPr>
              <a:t>:</a:t>
            </a:r>
            <a:r>
              <a:rPr lang="en-GB" sz="1400" dirty="0">
                <a:latin typeface="Bookman Old Style" panose="02050604050505020204" pitchFamily="18" charset="0"/>
              </a:rPr>
              <a:t> </a:t>
            </a:r>
            <a:r>
              <a:rPr lang="en-GB" sz="1200" dirty="0">
                <a:latin typeface="Bookman Old Style" panose="02050604050505020204" pitchFamily="18" charset="0"/>
              </a:rPr>
              <a:t>Retrospective analysis of PPAUHR clinic data of one ENT consultant’s team from 2009 to 2019. We compared the 4 possible outcomes:  F/Up planned; Discharge planned; F/Up unplanned; Discharge </a:t>
            </a:r>
            <a:r>
              <a:rPr lang="en-GB" sz="1200" dirty="0" smtClean="0">
                <a:latin typeface="Bookman Old Style" panose="02050604050505020204" pitchFamily="18" charset="0"/>
              </a:rPr>
              <a:t>unplanned </a:t>
            </a:r>
            <a:r>
              <a:rPr lang="en-GB" sz="1200" dirty="0">
                <a:latin typeface="Bookman Old Style" panose="02050604050505020204" pitchFamily="18" charset="0"/>
              </a:rPr>
              <a:t>for 2009-2010 </a:t>
            </a:r>
            <a:r>
              <a:rPr lang="en-GB" sz="1200" i="1" dirty="0">
                <a:latin typeface="Bookman Old Style" panose="02050604050505020204" pitchFamily="18" charset="0"/>
              </a:rPr>
              <a:t>versus</a:t>
            </a:r>
            <a:r>
              <a:rPr lang="en-GB" sz="1200" dirty="0">
                <a:latin typeface="Bookman Old Style" panose="02050604050505020204" pitchFamily="18" charset="0"/>
              </a:rPr>
              <a:t> </a:t>
            </a:r>
            <a:r>
              <a:rPr lang="en-GB" sz="1200" dirty="0" smtClean="0">
                <a:latin typeface="Bookman Old Style" panose="02050604050505020204" pitchFamily="18" charset="0"/>
              </a:rPr>
              <a:t>2018-2019.</a:t>
            </a:r>
            <a:endParaRPr lang="en-GB" sz="1200" dirty="0">
              <a:latin typeface="Bookman Old Style" panose="02050604050505020204" pitchFamily="18" charset="0"/>
            </a:endParaRPr>
          </a:p>
          <a:p>
            <a:endParaRPr lang="en-GB" dirty="0">
              <a:latin typeface="Bradley Hand ITC" panose="03070402050302030203" pitchFamily="66" charset="0"/>
            </a:endParaRPr>
          </a:p>
          <a:p>
            <a:endParaRPr lang="en-GB" dirty="0"/>
          </a:p>
        </p:txBody>
      </p:sp>
      <p:graphicFrame>
        <p:nvGraphicFramePr>
          <p:cNvPr id="11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428118"/>
              </p:ext>
            </p:extLst>
          </p:nvPr>
        </p:nvGraphicFramePr>
        <p:xfrm>
          <a:off x="166255" y="3765559"/>
          <a:ext cx="3328731" cy="3092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3289" y="1556896"/>
            <a:ext cx="48155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- Initiated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in Princess of Wales in 2009</a:t>
            </a:r>
            <a:b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- Shared-decision making with patients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- Consultant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delivered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- Eliminates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unnecessary face-to-face real outpatient clinic appointments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71126" y="1363393"/>
            <a:ext cx="57968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- I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nvolves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reviewing each patient’s investigation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result with    their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original clinic letter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and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confirming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that the pre-planned clinical management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outcome plan is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still appropriate</a:t>
            </a:r>
          </a:p>
          <a:p>
            <a:pPr algn="ctr"/>
            <a:endParaRPr lang="en-GB" sz="1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- Inherited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FUNB list of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880 in 2007,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brought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to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0 by 2012</a:t>
            </a:r>
            <a:endParaRPr lang="en-GB" sz="1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56555" y="3925819"/>
            <a:ext cx="5722373" cy="27800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6347732" y="4088850"/>
            <a:ext cx="583544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u="sng" dirty="0">
                <a:latin typeface="Bookman Old Style" panose="02050604050505020204" pitchFamily="18" charset="0"/>
              </a:rPr>
              <a:t>Conclusions</a:t>
            </a:r>
          </a:p>
          <a:p>
            <a:r>
              <a:rPr lang="en-GB" sz="1400" dirty="0" smtClean="0">
                <a:latin typeface="Bookman Old Style" panose="02050604050505020204" pitchFamily="18" charset="0"/>
              </a:rPr>
              <a:t>1. Proportionately </a:t>
            </a:r>
            <a:r>
              <a:rPr lang="en-GB" sz="1400" dirty="0">
                <a:latin typeface="Bookman Old Style" panose="02050604050505020204" pitchFamily="18" charset="0"/>
              </a:rPr>
              <a:t>more patients now have a planned real clinic follow-up review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[possibly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due to many early years’ patients being inappropriately on the FUNB waiting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list]</a:t>
            </a:r>
            <a:endParaRPr lang="en-GB" sz="1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n-GB" sz="1400" dirty="0">
              <a:latin typeface="Bookman Old Style" panose="02050604050505020204" pitchFamily="18" charset="0"/>
            </a:endParaRPr>
          </a:p>
          <a:p>
            <a:r>
              <a:rPr lang="en-GB" sz="1400" dirty="0">
                <a:latin typeface="Bookman Old Style" panose="02050604050505020204" pitchFamily="18" charset="0"/>
              </a:rPr>
              <a:t>2. More patients now have </a:t>
            </a:r>
            <a:r>
              <a:rPr lang="en-GB" sz="1400" dirty="0" smtClean="0">
                <a:latin typeface="Bookman Old Style" panose="02050604050505020204" pitchFamily="18" charset="0"/>
              </a:rPr>
              <a:t>their </a:t>
            </a:r>
            <a:r>
              <a:rPr lang="en-GB" sz="1400" dirty="0">
                <a:latin typeface="Bookman Old Style" panose="02050604050505020204" pitchFamily="18" charset="0"/>
              </a:rPr>
              <a:t>original </a:t>
            </a:r>
            <a:r>
              <a:rPr lang="en-GB" sz="1400" dirty="0">
                <a:latin typeface="Bookman Old Style" panose="02050604050505020204" pitchFamily="18" charset="0"/>
              </a:rPr>
              <a:t>‘</a:t>
            </a:r>
            <a:r>
              <a:rPr lang="en-GB" sz="1400" dirty="0" smtClean="0">
                <a:latin typeface="Bookman Old Style" panose="02050604050505020204" pitchFamily="18" charset="0"/>
              </a:rPr>
              <a:t>planned F/Up</a:t>
            </a:r>
            <a:r>
              <a:rPr lang="en-GB" sz="1400" dirty="0">
                <a:latin typeface="Bookman Old Style" panose="02050604050505020204" pitchFamily="18" charset="0"/>
              </a:rPr>
              <a:t>’</a:t>
            </a:r>
            <a:endParaRPr lang="en-GB" sz="1400" dirty="0" smtClean="0">
              <a:latin typeface="Bookman Old Style" panose="02050604050505020204" pitchFamily="18" charset="0"/>
            </a:endParaRPr>
          </a:p>
          <a:p>
            <a:r>
              <a:rPr lang="en-GB" sz="1400" dirty="0" smtClean="0">
                <a:latin typeface="Bookman Old Style" panose="02050604050505020204" pitchFamily="18" charset="0"/>
              </a:rPr>
              <a:t> </a:t>
            </a:r>
            <a:r>
              <a:rPr lang="en-GB" sz="1400" dirty="0">
                <a:latin typeface="Bookman Old Style" panose="02050604050505020204" pitchFamily="18" charset="0"/>
              </a:rPr>
              <a:t>altered </a:t>
            </a:r>
            <a:r>
              <a:rPr lang="en-GB" sz="1400" dirty="0" smtClean="0">
                <a:latin typeface="Bookman Old Style" panose="02050604050505020204" pitchFamily="18" charset="0"/>
              </a:rPr>
              <a:t>to </a:t>
            </a:r>
            <a:r>
              <a:rPr lang="en-GB" sz="1400" dirty="0">
                <a:latin typeface="Bookman Old Style" panose="02050604050505020204" pitchFamily="18" charset="0"/>
              </a:rPr>
              <a:t>‘unplanned discharge’ </a:t>
            </a:r>
            <a:r>
              <a:rPr lang="en-GB" sz="1400" dirty="0" smtClean="0">
                <a:latin typeface="Bookman Old Style" panose="02050604050505020204" pitchFamily="18" charset="0"/>
              </a:rPr>
              <a:t>after</a:t>
            </a:r>
            <a:r>
              <a:rPr lang="en-GB" sz="1400" dirty="0" smtClean="0">
                <a:latin typeface="Bookman Old Style" panose="02050604050505020204" pitchFamily="18" charset="0"/>
              </a:rPr>
              <a:t> PPAUHR clinic outcome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[possibly because the clinicians are more conservative now with initial patient management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plans, knowing they can use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the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downstream monitoring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and safety features of the PPAUHR clinic 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for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more appropriate patient outcome management]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52568" y="1613253"/>
            <a:ext cx="30824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GB" dirty="0">
              <a:latin typeface="Bookman Old Style" panose="02050604050505020204" pitchFamily="18" charset="0"/>
            </a:endParaRPr>
          </a:p>
          <a:p>
            <a:pPr lvl="0">
              <a:defRPr/>
            </a:pPr>
            <a:endParaRPr lang="en-GB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endParaRPr lang="en-GB" dirty="0">
              <a:latin typeface="Bookman Old Style" panose="02050604050505020204" pitchFamily="18" charset="0"/>
            </a:endParaRPr>
          </a:p>
          <a:p>
            <a:endParaRPr lang="en-GB" dirty="0">
              <a:latin typeface="Bookman Old Style" panose="02050604050505020204" pitchFamily="18" charset="0"/>
            </a:endParaRPr>
          </a:p>
          <a:p>
            <a:endParaRPr lang="en-GB" dirty="0">
              <a:latin typeface="Bookman Old Style" panose="02050604050505020204" pitchFamily="18" charset="0"/>
            </a:endParaRPr>
          </a:p>
          <a:p>
            <a:r>
              <a:rPr lang="en-GB" dirty="0"/>
              <a:t> 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599234" y="3925819"/>
            <a:ext cx="2644250" cy="27800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3704528" y="4011846"/>
            <a:ext cx="26520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>
                <a:latin typeface="Bookman Old Style" panose="02050604050505020204" pitchFamily="18" charset="0"/>
              </a:rPr>
              <a:t>Interpretation of results:</a:t>
            </a:r>
          </a:p>
          <a:p>
            <a:r>
              <a:rPr lang="en-GB" sz="1400" dirty="0">
                <a:latin typeface="Bookman Old Style" panose="02050604050505020204" pitchFamily="18" charset="0"/>
              </a:rPr>
              <a:t>1. Planned F/U – </a:t>
            </a:r>
          </a:p>
          <a:p>
            <a:r>
              <a:rPr lang="en-GB" sz="1400" dirty="0">
                <a:solidFill>
                  <a:schemeClr val="bg1">
                    <a:lumMod val="95000"/>
                  </a:schemeClr>
                </a:solidFill>
                <a:latin typeface="Bookman Old Style" panose="02050604050505020204" pitchFamily="18" charset="0"/>
              </a:rPr>
              <a:t>More now (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P&lt;0.001)</a:t>
            </a:r>
          </a:p>
          <a:p>
            <a:endParaRPr lang="en-GB" sz="1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lvl="0">
              <a:defRPr/>
            </a:pPr>
            <a:r>
              <a:rPr lang="en-GB" sz="1400" dirty="0">
                <a:latin typeface="Bookman Old Style" panose="02050604050505020204" pitchFamily="18" charset="0"/>
              </a:rPr>
              <a:t>2. Planned discharge – </a:t>
            </a:r>
          </a:p>
          <a:p>
            <a:pPr lvl="0">
              <a:defRPr/>
            </a:pP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Less now (P&lt;0.001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)</a:t>
            </a:r>
          </a:p>
          <a:p>
            <a:pPr lvl="0">
              <a:defRPr/>
            </a:pPr>
            <a:endParaRPr lang="en-GB" sz="1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defRPr/>
            </a:pPr>
            <a:r>
              <a:rPr lang="en-GB" sz="1400" dirty="0" smtClean="0">
                <a:latin typeface="Bookman Old Style" panose="02050604050505020204" pitchFamily="18" charset="0"/>
              </a:rPr>
              <a:t>3. </a:t>
            </a:r>
            <a:r>
              <a:rPr lang="en-GB" sz="1400" dirty="0">
                <a:latin typeface="Bookman Old Style" panose="02050604050505020204" pitchFamily="18" charset="0"/>
              </a:rPr>
              <a:t>Unplanned discharge -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More now (P&lt;0.036) </a:t>
            </a:r>
            <a:endParaRPr lang="en-GB" sz="1400" dirty="0">
              <a:latin typeface="Bookman Old Style" panose="02050604050505020204" pitchFamily="18" charset="0"/>
            </a:endParaRPr>
          </a:p>
          <a:p>
            <a:pPr lvl="0">
              <a:defRPr/>
            </a:pPr>
            <a:endParaRPr lang="en-GB" sz="1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lvl="0">
              <a:defRPr/>
            </a:pPr>
            <a:r>
              <a:rPr lang="en-GB" sz="1400" dirty="0">
                <a:latin typeface="Bookman Old Style" panose="02050604050505020204" pitchFamily="18" charset="0"/>
              </a:rPr>
              <a:t>4</a:t>
            </a:r>
            <a:r>
              <a:rPr lang="en-GB" sz="1400" dirty="0" smtClean="0">
                <a:latin typeface="Bookman Old Style" panose="02050604050505020204" pitchFamily="18" charset="0"/>
              </a:rPr>
              <a:t>. </a:t>
            </a:r>
            <a:r>
              <a:rPr lang="en-GB" sz="1400" dirty="0">
                <a:latin typeface="Bookman Old Style" panose="02050604050505020204" pitchFamily="18" charset="0"/>
              </a:rPr>
              <a:t>Unplanned F/U – </a:t>
            </a:r>
          </a:p>
          <a:p>
            <a:pPr>
              <a:defRPr/>
            </a:pP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Trend </a:t>
            </a:r>
            <a:r>
              <a:rPr lang="en-GB" sz="1400" dirty="0">
                <a:solidFill>
                  <a:schemeClr val="bg1"/>
                </a:solidFill>
                <a:latin typeface="Bookman Old Style" panose="02050604050505020204" pitchFamily="18" charset="0"/>
              </a:rPr>
              <a:t>less now (P=0.68</a:t>
            </a:r>
            <a:r>
              <a:rPr lang="en-GB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)</a:t>
            </a:r>
            <a:endParaRPr lang="en-GB" sz="1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828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344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Bookman Old Style</vt:lpstr>
      <vt:lpstr>Bradley Hand ITC</vt:lpstr>
      <vt:lpstr>Calibri</vt:lpstr>
      <vt:lpstr>Calibri Light</vt:lpstr>
      <vt:lpstr>Office Theme</vt:lpstr>
      <vt:lpstr>PowerPoint Presentation</vt:lpstr>
    </vt:vector>
  </TitlesOfParts>
  <Company>ABM LHB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Tanvi Agarwal</dc:creator>
  <cp:lastModifiedBy>Steven Backhouse (CTM UHB - Consultant ENT Surgeon)</cp:lastModifiedBy>
  <cp:revision>32</cp:revision>
  <dcterms:created xsi:type="dcterms:W3CDTF">2020-09-23T10:13:01Z</dcterms:created>
  <dcterms:modified xsi:type="dcterms:W3CDTF">2020-09-28T11:27:33Z</dcterms:modified>
</cp:coreProperties>
</file>