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15" autoAdjust="0"/>
    <p:restoredTop sz="94660"/>
  </p:normalViewPr>
  <p:slideViewPr>
    <p:cSldViewPr snapToGrid="0">
      <p:cViewPr varScale="1">
        <p:scale>
          <a:sx n="38" d="100"/>
          <a:sy n="38" d="100"/>
        </p:scale>
        <p:origin x="168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3B60-9995-48F0-9BE2-DA2710884654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98D3-047B-4E41-9719-CE9796F56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18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3B60-9995-48F0-9BE2-DA2710884654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98D3-047B-4E41-9719-CE9796F56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612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3B60-9995-48F0-9BE2-DA2710884654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98D3-047B-4E41-9719-CE9796F56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312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3B60-9995-48F0-9BE2-DA2710884654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98D3-047B-4E41-9719-CE9796F56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52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3B60-9995-48F0-9BE2-DA2710884654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98D3-047B-4E41-9719-CE9796F56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519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3B60-9995-48F0-9BE2-DA2710884654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98D3-047B-4E41-9719-CE9796F56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536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3B60-9995-48F0-9BE2-DA2710884654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98D3-047B-4E41-9719-CE9796F56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423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3B60-9995-48F0-9BE2-DA2710884654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98D3-047B-4E41-9719-CE9796F56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188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3B60-9995-48F0-9BE2-DA2710884654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98D3-047B-4E41-9719-CE9796F56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44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3B60-9995-48F0-9BE2-DA2710884654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98D3-047B-4E41-9719-CE9796F56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547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3B60-9995-48F0-9BE2-DA2710884654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98D3-047B-4E41-9719-CE9796F56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15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43B60-9995-48F0-9BE2-DA2710884654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B98D3-047B-4E41-9719-CE9796F56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240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bnf.nice.org.uk/treatment-summary/ear-infections-antibacterial-therapy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C891FCA-48CD-4237-A773-9ED6B5DC7CE5}"/>
              </a:ext>
            </a:extLst>
          </p:cNvPr>
          <p:cNvSpPr/>
          <p:nvPr/>
        </p:nvSpPr>
        <p:spPr>
          <a:xfrm>
            <a:off x="147442" y="194128"/>
            <a:ext cx="27767158" cy="2913720"/>
          </a:xfrm>
          <a:prstGeom prst="roundRect">
            <a:avLst>
              <a:gd name="adj" fmla="val 6744"/>
            </a:avLst>
          </a:prstGeom>
          <a:solidFill>
            <a:schemeClr val="bg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Ins="0" rtlCol="0" anchor="t" anchorCtr="0"/>
          <a:lstStyle/>
          <a:p>
            <a:r>
              <a:rPr lang="en-GB" sz="6000" b="1" dirty="0"/>
              <a:t>Antibiotic Free Treatments in Acute and Chronic Otitis Externa - Literature Review</a:t>
            </a:r>
          </a:p>
          <a:p>
            <a:r>
              <a:rPr lang="en-GB" sz="4800" b="1" dirty="0"/>
              <a:t>Authors:  </a:t>
            </a:r>
            <a:r>
              <a:rPr lang="en-GB" sz="4800" dirty="0"/>
              <a:t>Miklos Perenyei, Simon Browning</a:t>
            </a:r>
            <a:endParaRPr lang="en-GB" sz="4800" baseline="30000" dirty="0"/>
          </a:p>
          <a:p>
            <a:pPr marL="457200" indent="-457200">
              <a:buAutoNum type="arabicParenR"/>
            </a:pPr>
            <a:r>
              <a:rPr lang="en-GB" sz="3200" dirty="0"/>
              <a:t>ENT Registrar, Department of Ear Nose and Throat Surgery, University Hospital Of Wales</a:t>
            </a:r>
          </a:p>
          <a:p>
            <a:pPr marL="457200" indent="-457200">
              <a:buAutoNum type="arabicParenR"/>
            </a:pPr>
            <a:r>
              <a:rPr lang="en-GB" sz="3200" dirty="0"/>
              <a:t>ENT Consultant, Department of Ear Nose and Throat Surgery, Morriston Hospital, Swansea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52A47D8-7448-45E3-925B-B18D4BDD527D}"/>
              </a:ext>
            </a:extLst>
          </p:cNvPr>
          <p:cNvSpPr/>
          <p:nvPr/>
        </p:nvSpPr>
        <p:spPr>
          <a:xfrm>
            <a:off x="9727794" y="18757993"/>
            <a:ext cx="20323838" cy="2431504"/>
          </a:xfrm>
          <a:prstGeom prst="roundRect">
            <a:avLst>
              <a:gd name="adj" fmla="val 5100"/>
            </a:avLst>
          </a:prstGeom>
          <a:solidFill>
            <a:schemeClr val="bg1">
              <a:lumMod val="95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just"/>
            <a:r>
              <a:rPr lang="en-GB" sz="3200" b="1" dirty="0"/>
              <a:t>References and Bibliography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GB" sz="2000" dirty="0">
                <a:hlinkClick r:id="rId2"/>
              </a:rPr>
              <a:t>https://bnf.nice.org.uk/treatment-summary/ear-infections-antibacterial-therapy.html</a:t>
            </a:r>
            <a:r>
              <a:rPr lang="en-GB" sz="2000" dirty="0"/>
              <a:t> 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GB" sz="2000" dirty="0"/>
              <a:t>Rehman, A., Patrick, W. M. &amp; Lamont, I. L. Mechanisms of ciprofloxacin resistance in pseudomonas aeruginosa: New approaches to an old problem. </a:t>
            </a:r>
            <a:r>
              <a:rPr lang="en-GB" sz="2000" i="1" dirty="0"/>
              <a:t>J Med Micro </a:t>
            </a:r>
            <a:r>
              <a:rPr lang="en-GB" sz="2000" dirty="0"/>
              <a:t>68, 1–10 (2019).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GB" sz="2000" dirty="0"/>
              <a:t>Grandis, J. R., </a:t>
            </a:r>
            <a:r>
              <a:rPr lang="en-GB" sz="2000" dirty="0" err="1"/>
              <a:t>Branstetter</a:t>
            </a:r>
            <a:r>
              <a:rPr lang="en-GB" sz="2000" dirty="0"/>
              <a:t> IV, B. F. &amp; Yu, V. L. The changing face of malignant (necrotising) external otitis: Clinical, radiological, and anatomic correlations. </a:t>
            </a:r>
            <a:r>
              <a:rPr lang="en-GB" sz="2000" i="1" dirty="0"/>
              <a:t>Lancet Inf Dis </a:t>
            </a:r>
            <a:r>
              <a:rPr lang="en-GB" sz="2000" b="1" dirty="0"/>
              <a:t>4,</a:t>
            </a:r>
            <a:r>
              <a:rPr lang="en-GB" sz="2000" dirty="0"/>
              <a:t> 34–39 (2004).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GB" sz="2000" dirty="0"/>
              <a:t>Bernstein, J. M., Holland, N. J., Porter, G. C. &amp; Maw, A. R. Resistance of Pseudomonas to ciprofloxacin: Implications for the treatment of malignant otitis externa. </a:t>
            </a:r>
            <a:r>
              <a:rPr lang="en-GB" sz="2000" i="1" dirty="0"/>
              <a:t>JLO</a:t>
            </a:r>
            <a:r>
              <a:rPr lang="en-GB" sz="2000" dirty="0"/>
              <a:t> </a:t>
            </a:r>
            <a:r>
              <a:rPr lang="en-GB" sz="2000" b="1" dirty="0"/>
              <a:t>121,</a:t>
            </a:r>
            <a:r>
              <a:rPr lang="en-GB" sz="2000" dirty="0"/>
              <a:t> 118–123 (2007).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GB" sz="2000" dirty="0"/>
              <a:t>Surveillance of antimicrobial </a:t>
            </a:r>
            <a:r>
              <a:rPr lang="en-GB" dirty="0"/>
              <a:t>resistance</a:t>
            </a:r>
            <a:r>
              <a:rPr lang="en-GB" sz="2000" dirty="0"/>
              <a:t> in Europe 2017 – </a:t>
            </a:r>
            <a:r>
              <a:rPr lang="en-GB" sz="2000" i="1" dirty="0"/>
              <a:t>European Centre for Disease Control, </a:t>
            </a:r>
            <a:r>
              <a:rPr lang="en-GB" sz="2000" dirty="0"/>
              <a:t>2018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GB" sz="2000" dirty="0"/>
              <a:t>Kaushik V, Malik T, Saeed SR. Interventions for acute otitis externa. Cochrane Database </a:t>
            </a:r>
            <a:r>
              <a:rPr lang="en-GB" sz="2000" dirty="0" err="1"/>
              <a:t>Syst</a:t>
            </a:r>
            <a:r>
              <a:rPr lang="en-GB" sz="2000" dirty="0"/>
              <a:t> Rev. 2010 Jan 20;(1):CD004740. </a:t>
            </a:r>
            <a:r>
              <a:rPr lang="en-GB" sz="2000" dirty="0" err="1"/>
              <a:t>doi</a:t>
            </a:r>
            <a:r>
              <a:rPr lang="en-GB" sz="2000" dirty="0"/>
              <a:t>: 10.1002/14651858.CD004740.pub2. PMID: 20091565.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E874E6A-E54F-4149-BFA0-826BE0C36E9B}"/>
              </a:ext>
            </a:extLst>
          </p:cNvPr>
          <p:cNvSpPr/>
          <p:nvPr/>
        </p:nvSpPr>
        <p:spPr>
          <a:xfrm>
            <a:off x="147443" y="3295670"/>
            <a:ext cx="10743317" cy="5202697"/>
          </a:xfrm>
          <a:prstGeom prst="roundRect">
            <a:avLst>
              <a:gd name="adj" fmla="val 3577"/>
            </a:avLst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just">
              <a:spcAft>
                <a:spcPts val="600"/>
              </a:spcAft>
            </a:pPr>
            <a:r>
              <a:rPr lang="en-GB" sz="4000" b="1" u="sng" cap="small" dirty="0"/>
              <a:t>Introduction</a:t>
            </a:r>
            <a:endParaRPr lang="en-GB" sz="1100" b="1" u="sng" dirty="0"/>
          </a:p>
          <a:p>
            <a:pPr algn="just"/>
            <a:r>
              <a:rPr lang="en-GB" sz="3600" dirty="0"/>
              <a:t>Otitis externa is an extremely common condition with widely variable treatment. Current best therapy is considered to be topical antibiotic with or without added corticosteroid. Historically, many antibiotic-free treatments have been used and as antimicrobial resistance becomes more prevalent in modern times, these as well as new alternative therapies may be beneficial.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3E6A6CE-AA77-4DAA-AE0B-C016986ACA28}"/>
              </a:ext>
            </a:extLst>
          </p:cNvPr>
          <p:cNvSpPr/>
          <p:nvPr/>
        </p:nvSpPr>
        <p:spPr>
          <a:xfrm>
            <a:off x="11066477" y="3302880"/>
            <a:ext cx="18999189" cy="9901022"/>
          </a:xfrm>
          <a:prstGeom prst="roundRect">
            <a:avLst>
              <a:gd name="adj" fmla="val 2086"/>
            </a:avLst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just"/>
            <a:r>
              <a:rPr lang="en-GB" sz="4000" b="1" u="sng" cap="small" dirty="0"/>
              <a:t>Results</a:t>
            </a:r>
            <a:r>
              <a:rPr lang="en-GB" sz="3200" b="1" u="sng" cap="small" dirty="0"/>
              <a:t> – </a:t>
            </a:r>
            <a:r>
              <a:rPr lang="en-GB" sz="4000" b="1" u="sng" cap="small" dirty="0"/>
              <a:t>Treatments</a:t>
            </a:r>
            <a:endParaRPr lang="en-GB" sz="3200" b="1" u="sng" cap="small" dirty="0"/>
          </a:p>
          <a:p>
            <a:pPr algn="just"/>
            <a:r>
              <a:rPr lang="en-GB" sz="2800" dirty="0"/>
              <a:t>The most widely investigated treatments (with RCT evidence) are presented in the table below. </a:t>
            </a:r>
          </a:p>
          <a:p>
            <a:pPr algn="just"/>
            <a:endParaRPr lang="en-GB" sz="2800" dirty="0"/>
          </a:p>
          <a:p>
            <a:pPr algn="just"/>
            <a:endParaRPr lang="en-GB" sz="2800" dirty="0"/>
          </a:p>
          <a:p>
            <a:pPr algn="just"/>
            <a:endParaRPr lang="en-GB" sz="295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973AFC2-CA9A-4FA0-BC4F-B5CA02F4E950}"/>
              </a:ext>
            </a:extLst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95000"/>
                    </a14:imgEffect>
                    <a14:imgEffect>
                      <a14:brightnessContrast contrast="33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28121351" y="155254"/>
            <a:ext cx="1944315" cy="2882587"/>
          </a:xfrm>
          <a:prstGeom prst="roundRect">
            <a:avLst>
              <a:gd name="adj" fmla="val 7895"/>
            </a:avLst>
          </a:prstGeom>
          <a:ln w="19050">
            <a:solidFill>
              <a:schemeClr val="tx1"/>
            </a:solidFill>
          </a:ln>
          <a:effectLst/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3A2539F-D995-41E2-9AF8-D60BC78C30DD}"/>
              </a:ext>
            </a:extLst>
          </p:cNvPr>
          <p:cNvSpPr/>
          <p:nvPr/>
        </p:nvSpPr>
        <p:spPr>
          <a:xfrm>
            <a:off x="11038408" y="15814197"/>
            <a:ext cx="18980337" cy="2692330"/>
          </a:xfrm>
          <a:prstGeom prst="roundRect">
            <a:avLst>
              <a:gd name="adj" fmla="val 6043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just"/>
            <a:r>
              <a:rPr lang="en-GB" sz="4400" b="1" u="sng" cap="small" dirty="0"/>
              <a:t>Conclusions</a:t>
            </a:r>
          </a:p>
          <a:p>
            <a:pPr algn="just"/>
            <a:r>
              <a:rPr lang="en-GB" sz="4000" dirty="0"/>
              <a:t>Topical antiseptic preparations are likely to be as effective if given with corticosteroids as topical antibiotics. More studies should focus on establishing non-inferiority to current standard care to promote their use and help prevent antimicrobial resistance. </a:t>
            </a:r>
            <a:endParaRPr lang="en-GB" sz="2800" dirty="0"/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804F27CD-45D1-4989-88BD-C6B85C5352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81" y="18757992"/>
            <a:ext cx="9276019" cy="2448703"/>
          </a:xfrm>
          <a:prstGeom prst="roundRect">
            <a:avLst>
              <a:gd name="adj" fmla="val 7325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37CB7B0-4848-4E83-AB25-F53D08695F97}"/>
              </a:ext>
            </a:extLst>
          </p:cNvPr>
          <p:cNvSpPr/>
          <p:nvPr/>
        </p:nvSpPr>
        <p:spPr>
          <a:xfrm>
            <a:off x="11038408" y="13273909"/>
            <a:ext cx="19013224" cy="2359955"/>
          </a:xfrm>
          <a:prstGeom prst="roundRect">
            <a:avLst>
              <a:gd name="adj" fmla="val 4906"/>
            </a:avLst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w="79375" cmpd="dbl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just"/>
            <a:r>
              <a:rPr lang="en-GB" sz="4000" b="1" u="sng" cap="small" dirty="0"/>
              <a:t>Notes on Literature</a:t>
            </a:r>
          </a:p>
          <a:p>
            <a:pPr algn="just"/>
            <a:r>
              <a:rPr lang="en-GB" sz="3600" dirty="0"/>
              <a:t>Few studies containing a placebo/sham treatment, cure rate with placebo can be up to 50%. Equivalence to topical antibiotics in trials is not often reported. Antibiotic resistance is not considered in any of the RCTs which compare antibiotic treatments. Lack of high quality RCTs.</a:t>
            </a:r>
          </a:p>
          <a:p>
            <a:pPr algn="just"/>
            <a:endParaRPr lang="en-GB" sz="4400" b="1" u="sng" cap="small" dirty="0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8C000E6D-9DBE-4479-BC7A-2D2464B0D2CA}"/>
              </a:ext>
            </a:extLst>
          </p:cNvPr>
          <p:cNvSpPr/>
          <p:nvPr/>
        </p:nvSpPr>
        <p:spPr>
          <a:xfrm>
            <a:off x="147441" y="8846143"/>
            <a:ext cx="10743317" cy="4484370"/>
          </a:xfrm>
          <a:prstGeom prst="roundRect">
            <a:avLst>
              <a:gd name="adj" fmla="val 5698"/>
            </a:avLst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just">
              <a:spcAft>
                <a:spcPts val="600"/>
              </a:spcAft>
            </a:pPr>
            <a:r>
              <a:rPr lang="en-GB" sz="4000" b="1" u="sng" cap="small" dirty="0"/>
              <a:t>Aims</a:t>
            </a:r>
            <a:endParaRPr lang="en-GB" sz="1600" b="1" u="sng" dirty="0"/>
          </a:p>
          <a:p>
            <a:pPr algn="just"/>
            <a:r>
              <a:rPr lang="en-GB" sz="3400" dirty="0"/>
              <a:t>1) To investigate what antibiotic-free pre-</a:t>
            </a:r>
            <a:r>
              <a:rPr lang="en-GB" sz="3400" dirty="0" err="1"/>
              <a:t>parations</a:t>
            </a:r>
            <a:r>
              <a:rPr lang="en-GB" sz="3400" dirty="0"/>
              <a:t> are available for the treatment of acute and chronic otitis externa.</a:t>
            </a:r>
          </a:p>
          <a:p>
            <a:pPr algn="just"/>
            <a:r>
              <a:rPr lang="en-GB" sz="3400" dirty="0"/>
              <a:t>2) To investigate the efficacy of these alternative therapies compared with the current standard of care: topical antibiotic (Abx) alone or with topical corticosteroid (</a:t>
            </a:r>
            <a:r>
              <a:rPr lang="en-GB" sz="3400" dirty="0" err="1"/>
              <a:t>Abx+CS</a:t>
            </a:r>
            <a:r>
              <a:rPr lang="en-GB" sz="3400" dirty="0"/>
              <a:t>)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668571E-A59D-4A95-9AFF-30125EED062D}"/>
              </a:ext>
            </a:extLst>
          </p:cNvPr>
          <p:cNvSpPr/>
          <p:nvPr/>
        </p:nvSpPr>
        <p:spPr>
          <a:xfrm>
            <a:off x="147441" y="13581979"/>
            <a:ext cx="10743316" cy="4924548"/>
          </a:xfrm>
          <a:prstGeom prst="roundRect">
            <a:avLst>
              <a:gd name="adj" fmla="val 5698"/>
            </a:avLst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just">
              <a:spcAft>
                <a:spcPts val="600"/>
              </a:spcAft>
            </a:pPr>
            <a:r>
              <a:rPr lang="en-GB" sz="4000" b="1" u="sng" cap="small" dirty="0"/>
              <a:t>Methods</a:t>
            </a:r>
            <a:endParaRPr lang="en-GB" sz="1200" b="1" dirty="0"/>
          </a:p>
          <a:p>
            <a:pPr algn="just"/>
            <a:r>
              <a:rPr lang="en-GB" sz="3600" dirty="0"/>
              <a:t>A systematic type search was carried out in Jan 2020 in multiple databases (OVID, MEDLINE, Cochrane). A combination of search terms with synonyms and associations were constructed for 19 different treatments. Subject mapping and snowball searching was used to identify more articles.  Result anting </a:t>
            </a:r>
            <a:r>
              <a:rPr lang="en-GB" sz="3600" dirty="0" err="1"/>
              <a:t>stuidies</a:t>
            </a:r>
            <a:r>
              <a:rPr lang="en-GB" sz="3600" dirty="0"/>
              <a:t> were individually assessed for relevance. 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F29F38C3-BF51-4F5A-9E38-4F1C14892836}"/>
              </a:ext>
            </a:extLst>
          </p:cNvPr>
          <p:cNvSpPr/>
          <p:nvPr/>
        </p:nvSpPr>
        <p:spPr>
          <a:xfrm>
            <a:off x="11167090" y="4354286"/>
            <a:ext cx="18779510" cy="7327357"/>
          </a:xfrm>
          <a:prstGeom prst="roundRect">
            <a:avLst>
              <a:gd name="adj" fmla="val 2587"/>
            </a:avLst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57150">
            <a:solidFill>
              <a:srgbClr val="7030A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just"/>
            <a:endParaRPr lang="en-GB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2822D61-3CD9-4985-ACB8-E1583D145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063741"/>
              </p:ext>
            </p:extLst>
          </p:nvPr>
        </p:nvGraphicFramePr>
        <p:xfrm>
          <a:off x="11256784" y="4483746"/>
          <a:ext cx="18575516" cy="7069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4061">
                  <a:extLst>
                    <a:ext uri="{9D8B030D-6E8A-4147-A177-3AD203B41FA5}">
                      <a16:colId xmlns:a16="http://schemas.microsoft.com/office/drawing/2014/main" val="4203169238"/>
                    </a:ext>
                  </a:extLst>
                </a:gridCol>
                <a:gridCol w="1449539">
                  <a:extLst>
                    <a:ext uri="{9D8B030D-6E8A-4147-A177-3AD203B41FA5}">
                      <a16:colId xmlns:a16="http://schemas.microsoft.com/office/drawing/2014/main" val="2023000633"/>
                    </a:ext>
                  </a:extLst>
                </a:gridCol>
                <a:gridCol w="2909965">
                  <a:extLst>
                    <a:ext uri="{9D8B030D-6E8A-4147-A177-3AD203B41FA5}">
                      <a16:colId xmlns:a16="http://schemas.microsoft.com/office/drawing/2014/main" val="2847494566"/>
                    </a:ext>
                  </a:extLst>
                </a:gridCol>
                <a:gridCol w="6786894">
                  <a:extLst>
                    <a:ext uri="{9D8B030D-6E8A-4147-A177-3AD203B41FA5}">
                      <a16:colId xmlns:a16="http://schemas.microsoft.com/office/drawing/2014/main" val="2706276384"/>
                    </a:ext>
                  </a:extLst>
                </a:gridCol>
                <a:gridCol w="3075057">
                  <a:extLst>
                    <a:ext uri="{9D8B030D-6E8A-4147-A177-3AD203B41FA5}">
                      <a16:colId xmlns:a16="http://schemas.microsoft.com/office/drawing/2014/main" val="3600089029"/>
                    </a:ext>
                  </a:extLst>
                </a:gridCol>
              </a:tblGrid>
              <a:tr h="1138854">
                <a:tc>
                  <a:txBody>
                    <a:bodyPr/>
                    <a:lstStyle/>
                    <a:p>
                      <a:pPr algn="l"/>
                      <a:r>
                        <a:rPr lang="en-GB" sz="3200" dirty="0">
                          <a:effectLst/>
                        </a:rPr>
                        <a:t>Treatment</a:t>
                      </a:r>
                      <a:endParaRPr lang="en-GB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RCTs in OE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Compared to Abx + CS 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4400" dirty="0">
                          <a:effectLst/>
                        </a:rPr>
                        <a:t>Notes</a:t>
                      </a:r>
                      <a:endParaRPr lang="en-GB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effectLst/>
                        </a:rPr>
                        <a:t>Commercial Availability</a:t>
                      </a:r>
                      <a:endParaRPr lang="en-GB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0939005"/>
                  </a:ext>
                </a:extLst>
              </a:tr>
              <a:tr h="569427"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Aluminium acetate 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2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Superior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 dirty="0">
                          <a:effectLst/>
                        </a:rPr>
                        <a:t>           BNF Recommends</a:t>
                      </a:r>
                      <a:endParaRPr lang="en-GB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 dirty="0">
                          <a:effectLst/>
                        </a:rPr>
                        <a:t>No (June 2020)</a:t>
                      </a:r>
                      <a:endParaRPr lang="en-GB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5558203"/>
                  </a:ext>
                </a:extLst>
              </a:tr>
              <a:tr h="569427"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Acetic Acid 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3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Inferior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 dirty="0">
                          <a:effectLst/>
                        </a:rPr>
                        <a:t>           BNF recommends for mild cases</a:t>
                      </a:r>
                      <a:endParaRPr lang="en-GB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Yes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0561450"/>
                  </a:ext>
                </a:extLst>
              </a:tr>
              <a:tr h="569427"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Boric Acid, Borate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2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Superior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 dirty="0">
                          <a:effectLst/>
                        </a:rPr>
                        <a:t>Well established in CSOM </a:t>
                      </a:r>
                      <a:endParaRPr lang="en-GB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Yes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6169943"/>
                  </a:ext>
                </a:extLst>
              </a:tr>
              <a:tr h="569427"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Glycerin + Ichthammol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4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Equivalent 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Less effective for pain than Abx + CS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Yes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0108808"/>
                  </a:ext>
                </a:extLst>
              </a:tr>
              <a:tr h="651391"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Iodine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2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 dirty="0">
                          <a:effectLst/>
                        </a:rPr>
                        <a:t>Equivalent</a:t>
                      </a:r>
                      <a:endParaRPr lang="en-GB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Useful in Otomycosis and CSOM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Yes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2916330"/>
                  </a:ext>
                </a:extLst>
              </a:tr>
              <a:tr h="569427"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Trichloroacetic Acid 5%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1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Superior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en-GB" sz="3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No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6681297"/>
                  </a:ext>
                </a:extLst>
              </a:tr>
              <a:tr h="651391"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N-Chlorotaurine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1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Equivalent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 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No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1592220"/>
                  </a:ext>
                </a:extLst>
              </a:tr>
              <a:tr h="641483"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Vinegar (2%)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1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N/A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Granular myringitis and CSOM only 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3200">
                          <a:effectLst/>
                        </a:rPr>
                        <a:t>Yes</a:t>
                      </a:r>
                      <a:endParaRPr lang="en-GB" sz="3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9032"/>
                  </a:ext>
                </a:extLst>
              </a:tr>
              <a:tr h="1138854">
                <a:tc gridSpan="5">
                  <a:txBody>
                    <a:bodyPr/>
                    <a:lstStyle/>
                    <a:p>
                      <a:pPr algn="just"/>
                      <a:endParaRPr lang="en-GB" sz="1800" dirty="0">
                        <a:effectLst/>
                      </a:endParaRPr>
                    </a:p>
                    <a:p>
                      <a:pPr algn="just"/>
                      <a:r>
                        <a:rPr lang="en-GB" sz="3200" dirty="0">
                          <a:effectLst/>
                        </a:rPr>
                        <a:t>Abx – Antibiotic, CS – Corticosteroid, RCT – Randomised Controlled Trial, OE – Otitis Externa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2808710"/>
                  </a:ext>
                </a:extLst>
              </a:tr>
            </a:tbl>
          </a:graphicData>
        </a:graphic>
      </p:graphicFrame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14E40EE9-1916-48F4-A3E9-1C3C14832BFF}"/>
              </a:ext>
            </a:extLst>
          </p:cNvPr>
          <p:cNvSpPr/>
          <p:nvPr/>
        </p:nvSpPr>
        <p:spPr>
          <a:xfrm>
            <a:off x="11167090" y="11778126"/>
            <a:ext cx="18779510" cy="1329293"/>
          </a:xfrm>
          <a:prstGeom prst="roundRect">
            <a:avLst>
              <a:gd name="adj" fmla="val 15042"/>
            </a:avLst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just"/>
            <a:r>
              <a:rPr lang="en-GB" sz="3600" b="1" dirty="0">
                <a:effectLst/>
              </a:rPr>
              <a:t>Emerging Treatments without RCT evidence: </a:t>
            </a:r>
            <a:r>
              <a:rPr lang="en-GB" sz="3200" dirty="0">
                <a:effectLst/>
              </a:rPr>
              <a:t>Castellani's solution (Boric acid and Phenol), N-Acetylcysteine, Gentian Violet /Crystal Violet, Citric acid, AMP204, Thymol, </a:t>
            </a:r>
            <a:r>
              <a:rPr lang="en-GB" sz="3200" dirty="0" err="1">
                <a:effectLst/>
              </a:rPr>
              <a:t>thi-merosal</a:t>
            </a:r>
            <a:r>
              <a:rPr lang="en-GB" sz="3200" dirty="0">
                <a:effectLst/>
              </a:rPr>
              <a:t>, Tea-tree oil, m-</a:t>
            </a:r>
            <a:r>
              <a:rPr lang="en-GB" sz="3200" dirty="0" err="1">
                <a:effectLst/>
              </a:rPr>
              <a:t>Cresyl</a:t>
            </a:r>
            <a:r>
              <a:rPr lang="en-GB" sz="3200" dirty="0">
                <a:effectLst/>
              </a:rPr>
              <a:t>. </a:t>
            </a:r>
            <a:endParaRPr lang="en-GB" sz="3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E04A1EAD-181B-4C9F-A919-9A6D1931183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032038" y="5659928"/>
            <a:ext cx="758656" cy="1077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737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272</TotalTime>
  <Words>689</Words>
  <Application>Microsoft Office PowerPoint</Application>
  <PresentationFormat>Custom</PresentationFormat>
  <Paragraphs>72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Miklos Perenyei</dc:creator>
  <cp:lastModifiedBy>Miklos Perenyei</cp:lastModifiedBy>
  <cp:revision>22</cp:revision>
  <dcterms:created xsi:type="dcterms:W3CDTF">2020-09-30T13:54:57Z</dcterms:created>
  <dcterms:modified xsi:type="dcterms:W3CDTF">2020-09-30T18:27:44Z</dcterms:modified>
</cp:coreProperties>
</file>