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5119350" cy="1069181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859A"/>
    <a:srgbClr val="D5D1D1"/>
    <a:srgbClr val="1F4E79"/>
    <a:srgbClr val="1C7FB6"/>
    <a:srgbClr val="1E89C4"/>
    <a:srgbClr val="1E8AC6"/>
    <a:srgbClr val="1197D3"/>
    <a:srgbClr val="0099FF"/>
    <a:srgbClr val="00A3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641" autoAdjust="0"/>
    <p:restoredTop sz="94660"/>
  </p:normalViewPr>
  <p:slideViewPr>
    <p:cSldViewPr snapToGrid="0">
      <p:cViewPr varScale="1">
        <p:scale>
          <a:sx n="121" d="100"/>
          <a:sy n="121" d="100"/>
        </p:scale>
        <p:origin x="21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39D3F9-5F9C-BB4A-99DD-AC09344384D5}" type="doc">
      <dgm:prSet loTypeId="urn:microsoft.com/office/officeart/2005/8/layout/process1" loCatId="" qsTypeId="urn:microsoft.com/office/officeart/2005/8/quickstyle/simple4" qsCatId="simple" csTypeId="urn:microsoft.com/office/officeart/2005/8/colors/accent1_2" csCatId="accent1" phldr="1"/>
      <dgm:spPr/>
    </dgm:pt>
    <dgm:pt modelId="{7FE6D519-8B57-3B4A-8DA0-96C3C381F179}" type="pres">
      <dgm:prSet presAssocID="{E639D3F9-5F9C-BB4A-99DD-AC09344384D5}" presName="Name0" presStyleCnt="0">
        <dgm:presLayoutVars>
          <dgm:dir/>
          <dgm:resizeHandles val="exact"/>
        </dgm:presLayoutVars>
      </dgm:prSet>
      <dgm:spPr/>
    </dgm:pt>
  </dgm:ptLst>
  <dgm:cxnLst>
    <dgm:cxn modelId="{858D3C6B-8933-3A47-BA2A-821B32ADE241}" type="presOf" srcId="{E639D3F9-5F9C-BB4A-99DD-AC09344384D5}" destId="{7FE6D519-8B57-3B4A-8DA0-96C3C381F179}" srcOrd="0"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US"/>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876E97-F37D-4779-870F-075C2C14E034}" type="datetimeFigureOut">
              <a:rPr lang="en-MY" smtClean="0"/>
              <a:t>28/09/2020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155326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876E97-F37D-4779-870F-075C2C14E034}" type="datetimeFigureOut">
              <a:rPr lang="en-MY" smtClean="0"/>
              <a:t>28/09/2020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324996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876E97-F37D-4779-870F-075C2C14E034}" type="datetimeFigureOut">
              <a:rPr lang="en-MY" smtClean="0"/>
              <a:t>28/09/2020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2421323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876E97-F37D-4779-870F-075C2C14E034}" type="datetimeFigureOut">
              <a:rPr lang="en-MY" smtClean="0"/>
              <a:t>28/09/2020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2558814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US"/>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876E97-F37D-4779-870F-075C2C14E034}" type="datetimeFigureOut">
              <a:rPr lang="en-MY" smtClean="0"/>
              <a:t>28/09/2020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23241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876E97-F37D-4779-870F-075C2C14E034}" type="datetimeFigureOut">
              <a:rPr lang="en-MY" smtClean="0"/>
              <a:t>28/09/2020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2182415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US"/>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876E97-F37D-4779-870F-075C2C14E034}" type="datetimeFigureOut">
              <a:rPr lang="en-MY" smtClean="0"/>
              <a:t>28/09/2020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1540973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876E97-F37D-4779-870F-075C2C14E034}" type="datetimeFigureOut">
              <a:rPr lang="en-MY" smtClean="0"/>
              <a:t>28/09/2020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1294194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876E97-F37D-4779-870F-075C2C14E034}" type="datetimeFigureOut">
              <a:rPr lang="en-MY" smtClean="0"/>
              <a:t>28/09/2020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104120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US"/>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7F876E97-F37D-4779-870F-075C2C14E034}" type="datetimeFigureOut">
              <a:rPr lang="en-MY" smtClean="0"/>
              <a:t>28/09/2020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660756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US"/>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US"/>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US"/>
              <a:t>Click to edit Master text styles</a:t>
            </a:r>
          </a:p>
        </p:txBody>
      </p:sp>
      <p:sp>
        <p:nvSpPr>
          <p:cNvPr id="5" name="Date Placeholder 4"/>
          <p:cNvSpPr>
            <a:spLocks noGrp="1"/>
          </p:cNvSpPr>
          <p:nvPr>
            <p:ph type="dt" sz="half" idx="10"/>
          </p:nvPr>
        </p:nvSpPr>
        <p:spPr/>
        <p:txBody>
          <a:bodyPr/>
          <a:lstStyle/>
          <a:p>
            <a:fld id="{7F876E97-F37D-4779-870F-075C2C14E034}" type="datetimeFigureOut">
              <a:rPr lang="en-MY" smtClean="0"/>
              <a:t>28/09/2020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2E26AF30-CFAD-4E87-BF10-649768F2CFA0}" type="slidenum">
              <a:rPr lang="en-MY" smtClean="0"/>
              <a:t>‹#›</a:t>
            </a:fld>
            <a:endParaRPr lang="en-MY"/>
          </a:p>
        </p:txBody>
      </p:sp>
    </p:spTree>
    <p:extLst>
      <p:ext uri="{BB962C8B-B14F-4D97-AF65-F5344CB8AC3E}">
        <p14:creationId xmlns:p14="http://schemas.microsoft.com/office/powerpoint/2010/main" val="7571177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7F876E97-F37D-4779-870F-075C2C14E034}" type="datetimeFigureOut">
              <a:rPr lang="en-MY" smtClean="0"/>
              <a:t>28/09/2020</a:t>
            </a:fld>
            <a:endParaRPr lang="en-MY"/>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2E26AF30-CFAD-4E87-BF10-649768F2CFA0}" type="slidenum">
              <a:rPr lang="en-MY" smtClean="0"/>
              <a:t>‹#›</a:t>
            </a:fld>
            <a:endParaRPr lang="en-MY"/>
          </a:p>
        </p:txBody>
      </p:sp>
    </p:spTree>
    <p:extLst>
      <p:ext uri="{BB962C8B-B14F-4D97-AF65-F5344CB8AC3E}">
        <p14:creationId xmlns:p14="http://schemas.microsoft.com/office/powerpoint/2010/main" val="178666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diagramData" Target="../diagrams/data1.xml"/><Relationship Id="rId6" Type="http://schemas.openxmlformats.org/officeDocument/2006/relationships/diagramLayout" Target="../diagrams/layout1.xml"/><Relationship Id="rId7" Type="http://schemas.openxmlformats.org/officeDocument/2006/relationships/diagramQuickStyle" Target="../diagrams/quickStyle1.xml"/><Relationship Id="rId8" Type="http://schemas.openxmlformats.org/officeDocument/2006/relationships/diagramColors" Target="../diagrams/colors1.xml"/><Relationship Id="rId9" Type="http://schemas.microsoft.com/office/2007/relationships/diagramDrawing" Target="../diagrams/drawing1.xml"/><Relationship Id="rId10" Type="http://schemas.openxmlformats.org/officeDocument/2006/relationships/image" Target="../media/image4.jpg"/><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39000"/>
          </a:srgbClr>
        </a:solidFill>
        <a:effectLst/>
      </p:bgPr>
    </p:bg>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xmlns="" id="{D00C4020-F8FF-4836-A6F6-B132831B16FD}"/>
              </a:ext>
            </a:extLst>
          </p:cNvPr>
          <p:cNvSpPr/>
          <p:nvPr/>
        </p:nvSpPr>
        <p:spPr>
          <a:xfrm>
            <a:off x="0" y="0"/>
            <a:ext cx="15119350" cy="1183282"/>
          </a:xfrm>
          <a:prstGeom prst="rect">
            <a:avLst/>
          </a:prstGeom>
          <a:solidFill>
            <a:srgbClr val="1F4E79"/>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42" name="Rectangle 41">
            <a:extLst>
              <a:ext uri="{FF2B5EF4-FFF2-40B4-BE49-F238E27FC236}">
                <a16:creationId xmlns:a16="http://schemas.microsoft.com/office/drawing/2014/main" xmlns="" id="{C2105070-4FE4-4DCA-8FEA-062625004196}"/>
              </a:ext>
            </a:extLst>
          </p:cNvPr>
          <p:cNvSpPr/>
          <p:nvPr/>
        </p:nvSpPr>
        <p:spPr>
          <a:xfrm>
            <a:off x="174707" y="4532275"/>
            <a:ext cx="14824306" cy="3528345"/>
          </a:xfrm>
          <a:prstGeom prst="rect">
            <a:avLst/>
          </a:prstGeom>
          <a:ln w="28575">
            <a:solidFill>
              <a:schemeClr val="accent1">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MY"/>
          </a:p>
        </p:txBody>
      </p:sp>
      <p:sp>
        <p:nvSpPr>
          <p:cNvPr id="6" name="Text Box 122">
            <a:extLst>
              <a:ext uri="{FF2B5EF4-FFF2-40B4-BE49-F238E27FC236}">
                <a16:creationId xmlns:a16="http://schemas.microsoft.com/office/drawing/2014/main" xmlns="" id="{58FC33B5-7526-428A-B905-6231FDBF5C4F}"/>
              </a:ext>
            </a:extLst>
          </p:cNvPr>
          <p:cNvSpPr txBox="1">
            <a:spLocks noChangeArrowheads="1"/>
          </p:cNvSpPr>
          <p:nvPr/>
        </p:nvSpPr>
        <p:spPr bwMode="auto">
          <a:xfrm>
            <a:off x="-167267" y="7101"/>
            <a:ext cx="15468600" cy="653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5521" tIns="171045" rIns="85521" bIns="171045" anchor="t"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GB" sz="2000" b="1"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Patient Temperature Checking in COVID-Era ENT Clinic: Can We Trust Cutaneous Thermometers?</a:t>
            </a:r>
            <a:endParaRPr lang="en-GB" sz="20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xmlns="" id="{B52D4E6F-28AD-4D87-8A14-3C97D759EF47}"/>
              </a:ext>
            </a:extLst>
          </p:cNvPr>
          <p:cNvSpPr/>
          <p:nvPr/>
        </p:nvSpPr>
        <p:spPr>
          <a:xfrm>
            <a:off x="145930" y="1254748"/>
            <a:ext cx="7799501" cy="285264"/>
          </a:xfrm>
          <a:prstGeom prst="rect">
            <a:avLst/>
          </a:prstGeom>
          <a:solidFill>
            <a:srgbClr val="94B6D2">
              <a:lumMod val="50000"/>
            </a:srgbClr>
          </a:solidFill>
          <a:ln w="12700" cap="flat" cmpd="sng" algn="ctr">
            <a:solidFill>
              <a:srgbClr val="94B6D2">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rPr>
              <a:t>BACKGROUND</a:t>
            </a:r>
            <a:endParaRPr kumimoji="0" lang="en-US" sz="15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endParaRPr>
          </a:p>
        </p:txBody>
      </p:sp>
      <p:sp>
        <p:nvSpPr>
          <p:cNvPr id="12" name="Text Box 190">
            <a:extLst>
              <a:ext uri="{FF2B5EF4-FFF2-40B4-BE49-F238E27FC236}">
                <a16:creationId xmlns:a16="http://schemas.microsoft.com/office/drawing/2014/main" xmlns="" id="{3F45AEBF-5AD5-4A6B-9017-DFE1AB0F7B7E}"/>
              </a:ext>
            </a:extLst>
          </p:cNvPr>
          <p:cNvSpPr txBox="1">
            <a:spLocks noChangeArrowheads="1"/>
          </p:cNvSpPr>
          <p:nvPr/>
        </p:nvSpPr>
        <p:spPr bwMode="auto">
          <a:xfrm>
            <a:off x="157935" y="1529909"/>
            <a:ext cx="7787496" cy="2481037"/>
          </a:xfrm>
          <a:prstGeom prst="rect">
            <a:avLst/>
          </a:prstGeom>
          <a:solidFill>
            <a:sysClr val="window" lastClr="FFFFFF"/>
          </a:solidFill>
          <a:ln w="28575" cap="flat" cmpd="sng" algn="ctr">
            <a:solidFill>
              <a:schemeClr val="accent1">
                <a:lumMod val="50000"/>
              </a:schemeClr>
            </a:solidFill>
            <a:prstDash val="solid"/>
          </a:ln>
          <a:effectLst/>
        </p:spPr>
        <p:txBody>
          <a:bodyPr wrap="square" lIns="85521" tIns="85521" rIns="85521" bIns="855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lvl="0" indent="0" defTabSz="1548281" eaLnBrk="0" fontAlgn="auto" latinLnBrk="0" hangingPunct="0">
              <a:lnSpc>
                <a:spcPct val="100000"/>
              </a:lnSpc>
              <a:spcBef>
                <a:spcPts val="0"/>
              </a:spcBef>
              <a:spcAft>
                <a:spcPts val="0"/>
              </a:spcAft>
              <a:buClrTx/>
              <a:buSzTx/>
              <a:buFontTx/>
              <a:buNone/>
              <a:tabLst/>
              <a:defRPr/>
            </a:pPr>
            <a:r>
              <a:rPr kumimoji="0" lang="en-GB" sz="1250" b="0" i="0" u="none" strike="noStrike" kern="0" cap="none" spc="0" normalizeH="0" baseline="0" noProof="0" dirty="0" smtClean="0">
                <a:ln>
                  <a:noFill/>
                </a:ln>
                <a:solidFill>
                  <a:prstClr val="black"/>
                </a:solidFill>
                <a:effectLst/>
                <a:uLnTx/>
                <a:uFillTx/>
              </a:rPr>
              <a:t>The </a:t>
            </a:r>
            <a:r>
              <a:rPr kumimoji="0" lang="en-GB" sz="1250" b="0" i="0" u="none" strike="noStrike" kern="0" cap="none" spc="0" normalizeH="0" baseline="0" noProof="0" dirty="0" err="1" smtClean="0">
                <a:ln>
                  <a:noFill/>
                </a:ln>
                <a:solidFill>
                  <a:prstClr val="black"/>
                </a:solidFill>
                <a:effectLst/>
                <a:uLnTx/>
                <a:uFillTx/>
              </a:rPr>
              <a:t>Covid</a:t>
            </a:r>
            <a:r>
              <a:rPr lang="en-GB" sz="1250" kern="0" dirty="0" smtClean="0">
                <a:solidFill>
                  <a:prstClr val="black"/>
                </a:solidFill>
              </a:rPr>
              <a:t>-19 pandemic continues to prevent UK hospitals from running at normal capacity. It has resulted in severe restrictions on non-emergency and elective care. </a:t>
            </a:r>
            <a:r>
              <a:rPr kumimoji="0" lang="en-GB" sz="1250" b="0" i="0" u="none" strike="noStrike" kern="0" cap="none" spc="0" normalizeH="0" baseline="0" noProof="0" dirty="0" smtClean="0">
                <a:ln>
                  <a:noFill/>
                </a:ln>
                <a:solidFill>
                  <a:prstClr val="black"/>
                </a:solidFill>
                <a:effectLst/>
                <a:uLnTx/>
                <a:uFillTx/>
              </a:rPr>
              <a:t>Therefore</a:t>
            </a:r>
            <a:r>
              <a:rPr lang="en-GB" sz="1250" kern="0" dirty="0" smtClean="0">
                <a:solidFill>
                  <a:prstClr val="black"/>
                </a:solidFill>
              </a:rPr>
              <a:t>, systems have had to adapt to allow hospital services to resume safely.</a:t>
            </a:r>
          </a:p>
          <a:p>
            <a:pPr marL="0" marR="0" lvl="0" indent="0" defTabSz="1548281" eaLnBrk="0" fontAlgn="auto" latinLnBrk="0" hangingPunct="0">
              <a:lnSpc>
                <a:spcPct val="100000"/>
              </a:lnSpc>
              <a:spcBef>
                <a:spcPts val="0"/>
              </a:spcBef>
              <a:spcAft>
                <a:spcPts val="0"/>
              </a:spcAft>
              <a:buClrTx/>
              <a:buSzTx/>
              <a:buFontTx/>
              <a:buNone/>
              <a:tabLst/>
              <a:defRPr/>
            </a:pPr>
            <a:r>
              <a:rPr lang="en-GB" sz="1250" kern="0" dirty="0" smtClean="0">
                <a:solidFill>
                  <a:prstClr val="black"/>
                </a:solidFill>
              </a:rPr>
              <a:t>Patients now have their temperature checked for pyrexia prior to their face-to-face clinic appointment. Priorities in the outpatient setting are on quick, easy to perform and non-invasive methods of temperature measurement.</a:t>
            </a: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smtClean="0">
              <a:solidFill>
                <a:prstClr val="black"/>
              </a:solidFill>
            </a:endParaRP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a:solidFill>
                <a:prstClr val="black"/>
              </a:solidFill>
            </a:endParaRP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smtClean="0">
              <a:solidFill>
                <a:prstClr val="black"/>
              </a:solidFill>
            </a:endParaRP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a:solidFill>
                <a:prstClr val="black"/>
              </a:solidFill>
            </a:endParaRP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smtClean="0">
              <a:solidFill>
                <a:prstClr val="black"/>
              </a:solidFill>
            </a:endParaRPr>
          </a:p>
          <a:p>
            <a:pPr marL="0" marR="0" lvl="0" indent="0" defTabSz="1548281" eaLnBrk="0" fontAlgn="auto" latinLnBrk="0" hangingPunct="0">
              <a:lnSpc>
                <a:spcPct val="100000"/>
              </a:lnSpc>
              <a:spcBef>
                <a:spcPts val="0"/>
              </a:spcBef>
              <a:spcAft>
                <a:spcPts val="0"/>
              </a:spcAft>
              <a:buClrTx/>
              <a:buSzTx/>
              <a:buFontTx/>
              <a:buNone/>
              <a:tabLst/>
              <a:defRPr/>
            </a:pPr>
            <a:endParaRPr lang="en-GB" sz="1250" kern="0" dirty="0" smtClean="0">
              <a:solidFill>
                <a:prstClr val="black"/>
              </a:solidFill>
            </a:endParaRPr>
          </a:p>
        </p:txBody>
      </p:sp>
      <p:sp>
        <p:nvSpPr>
          <p:cNvPr id="14" name="Rectangle 13">
            <a:extLst>
              <a:ext uri="{FF2B5EF4-FFF2-40B4-BE49-F238E27FC236}">
                <a16:creationId xmlns:a16="http://schemas.microsoft.com/office/drawing/2014/main" xmlns="" id="{A0876F02-B111-4C1C-8BCA-CAA4B47A3A8D}"/>
              </a:ext>
            </a:extLst>
          </p:cNvPr>
          <p:cNvSpPr/>
          <p:nvPr/>
        </p:nvSpPr>
        <p:spPr>
          <a:xfrm>
            <a:off x="8073556" y="2409354"/>
            <a:ext cx="6846613" cy="321262"/>
          </a:xfrm>
          <a:prstGeom prst="rect">
            <a:avLst/>
          </a:prstGeom>
          <a:solidFill>
            <a:srgbClr val="94B6D2">
              <a:lumMod val="50000"/>
            </a:srgbClr>
          </a:solidFill>
          <a:ln w="12700" cap="flat" cmpd="sng" algn="ctr">
            <a:solidFill>
              <a:srgbClr val="94B6D2">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rPr>
              <a:t>METHODS</a:t>
            </a:r>
          </a:p>
        </p:txBody>
      </p:sp>
      <p:sp>
        <p:nvSpPr>
          <p:cNvPr id="15" name="Rectangle 14">
            <a:extLst>
              <a:ext uri="{FF2B5EF4-FFF2-40B4-BE49-F238E27FC236}">
                <a16:creationId xmlns:a16="http://schemas.microsoft.com/office/drawing/2014/main" xmlns="" id="{13EA56F1-01F9-408B-8FD2-C02A7DCD02D4}"/>
              </a:ext>
            </a:extLst>
          </p:cNvPr>
          <p:cNvSpPr/>
          <p:nvPr/>
        </p:nvSpPr>
        <p:spPr>
          <a:xfrm>
            <a:off x="165759" y="4183815"/>
            <a:ext cx="14833254" cy="334399"/>
          </a:xfrm>
          <a:prstGeom prst="rect">
            <a:avLst/>
          </a:prstGeom>
          <a:solidFill>
            <a:srgbClr val="94B6D2">
              <a:lumMod val="50000"/>
            </a:srgbClr>
          </a:solidFill>
          <a:ln w="12700" cap="flat" cmpd="sng" algn="ctr">
            <a:solidFill>
              <a:srgbClr val="94B6D2">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rPr>
              <a:t>RESULTS</a:t>
            </a:r>
          </a:p>
        </p:txBody>
      </p:sp>
      <p:sp>
        <p:nvSpPr>
          <p:cNvPr id="19" name="Rectangle 18">
            <a:extLst>
              <a:ext uri="{FF2B5EF4-FFF2-40B4-BE49-F238E27FC236}">
                <a16:creationId xmlns:a16="http://schemas.microsoft.com/office/drawing/2014/main" xmlns="" id="{5D074646-A489-4595-BD42-6A8DA70C9601}"/>
              </a:ext>
            </a:extLst>
          </p:cNvPr>
          <p:cNvSpPr/>
          <p:nvPr/>
        </p:nvSpPr>
        <p:spPr>
          <a:xfrm>
            <a:off x="7516281" y="4782065"/>
            <a:ext cx="7299907" cy="3144633"/>
          </a:xfrm>
          <a:prstGeom prst="rect">
            <a:avLst/>
          </a:prstGeom>
          <a:solidFill>
            <a:srgbClr val="D5D1D1"/>
          </a:solidFill>
          <a:ln w="25400" cap="flat" cmpd="sng" algn="ctr">
            <a:solidFill>
              <a:srgbClr val="6B859A"/>
            </a:solidFill>
            <a:prstDash val="solid"/>
          </a:ln>
          <a:effectLst/>
        </p:spPr>
        <p:txBody>
          <a:bodyPr rtlCol="0" anchor="ctr"/>
          <a:lstStyle/>
          <a:p>
            <a:pPr marL="0" marR="0" lvl="0" indent="0" defTabSz="1548281" eaLnBrk="1" fontAlgn="auto" latinLnBrk="0" hangingPunct="1">
              <a:lnSpc>
                <a:spcPct val="100000"/>
              </a:lnSpc>
              <a:spcBef>
                <a:spcPts val="0"/>
              </a:spcBef>
              <a:spcAft>
                <a:spcPts val="0"/>
              </a:spcAft>
              <a:buClrTx/>
              <a:buSzTx/>
              <a:buFontTx/>
              <a:buNone/>
              <a:tabLst/>
              <a:defRPr/>
            </a:pPr>
            <a:endParaRPr kumimoji="0" lang="en-GB" sz="1418" b="0" i="0" u="none" strike="noStrike" kern="0" cap="none" spc="0" normalizeH="0" baseline="0" noProof="0" dirty="0">
              <a:ln>
                <a:noFill/>
              </a:ln>
              <a:solidFill>
                <a:prstClr val="white"/>
              </a:solidFill>
              <a:effectLst/>
              <a:uLnTx/>
              <a:uFillTx/>
              <a:latin typeface="Calibri"/>
              <a:ea typeface="+mn-ea"/>
              <a:cs typeface="+mn-cs"/>
            </a:endParaRPr>
          </a:p>
          <a:p>
            <a:pPr marL="0" marR="0" lvl="0" indent="0" defTabSz="1548281" eaLnBrk="1" fontAlgn="auto" latinLnBrk="0" hangingPunct="1">
              <a:lnSpc>
                <a:spcPct val="100000"/>
              </a:lnSpc>
              <a:spcBef>
                <a:spcPts val="0"/>
              </a:spcBef>
              <a:spcAft>
                <a:spcPts val="0"/>
              </a:spcAft>
              <a:buClrTx/>
              <a:buSzTx/>
              <a:buFontTx/>
              <a:buNone/>
              <a:tabLst/>
              <a:defRPr/>
            </a:pPr>
            <a:endParaRPr kumimoji="0" lang="en-GB" sz="1418" b="0" i="0" u="none" strike="noStrike" kern="0" cap="none" spc="0" normalizeH="0" baseline="0" noProof="0" dirty="0">
              <a:ln>
                <a:noFill/>
              </a:ln>
              <a:solidFill>
                <a:prstClr val="white"/>
              </a:solidFill>
              <a:effectLst/>
              <a:uLnTx/>
              <a:uFillTx/>
              <a:latin typeface="Calibri"/>
              <a:ea typeface="+mn-ea"/>
              <a:cs typeface="+mn-cs"/>
            </a:endParaRPr>
          </a:p>
          <a:p>
            <a:pPr marL="0" marR="0" lvl="0" indent="0" defTabSz="1548281" eaLnBrk="1" fontAlgn="auto" latinLnBrk="0" hangingPunct="1">
              <a:lnSpc>
                <a:spcPct val="100000"/>
              </a:lnSpc>
              <a:spcBef>
                <a:spcPts val="0"/>
              </a:spcBef>
              <a:spcAft>
                <a:spcPts val="0"/>
              </a:spcAft>
              <a:buClrTx/>
              <a:buSzTx/>
              <a:buFontTx/>
              <a:buNone/>
              <a:tabLst/>
              <a:defRPr/>
            </a:pPr>
            <a:endParaRPr kumimoji="0" lang="en-GB" sz="1418" b="0" i="0" u="none" strike="noStrike" kern="0" cap="none" spc="0" normalizeH="0" baseline="0" noProof="0" dirty="0">
              <a:ln>
                <a:noFill/>
              </a:ln>
              <a:solidFill>
                <a:prstClr val="white"/>
              </a:solidFill>
              <a:effectLst/>
              <a:uLnTx/>
              <a:uFillTx/>
              <a:latin typeface="Calibri"/>
              <a:ea typeface="+mn-ea"/>
              <a:cs typeface="+mn-cs"/>
            </a:endParaRPr>
          </a:p>
          <a:p>
            <a:pPr marL="0" marR="0" lvl="0" indent="0" defTabSz="1548281" eaLnBrk="1" fontAlgn="auto" latinLnBrk="0" hangingPunct="1">
              <a:lnSpc>
                <a:spcPct val="100000"/>
              </a:lnSpc>
              <a:spcBef>
                <a:spcPts val="0"/>
              </a:spcBef>
              <a:spcAft>
                <a:spcPts val="0"/>
              </a:spcAft>
              <a:buClrTx/>
              <a:buSzTx/>
              <a:buFontTx/>
              <a:buNone/>
              <a:tabLst/>
              <a:defRPr/>
            </a:pPr>
            <a:endParaRPr kumimoji="0" lang="en-GB" sz="1418" b="0" i="0" u="none" strike="noStrike" kern="0" cap="none" spc="0" normalizeH="0" baseline="0" noProof="0" dirty="0">
              <a:ln>
                <a:noFill/>
              </a:ln>
              <a:solidFill>
                <a:prstClr val="white"/>
              </a:solidFill>
              <a:effectLst/>
              <a:uLnTx/>
              <a:uFillTx/>
              <a:latin typeface="Calibri"/>
              <a:ea typeface="+mn-ea"/>
              <a:cs typeface="+mn-cs"/>
            </a:endParaRPr>
          </a:p>
          <a:p>
            <a:pPr marR="0" lvl="0" defTabSz="1548281" eaLnBrk="1" fontAlgn="auto" latinLnBrk="0" hangingPunct="1">
              <a:lnSpc>
                <a:spcPct val="100000"/>
              </a:lnSpc>
              <a:spcBef>
                <a:spcPts val="0"/>
              </a:spcBef>
              <a:spcAft>
                <a:spcPts val="0"/>
              </a:spcAft>
              <a:buClrTx/>
              <a:buSzTx/>
              <a:tabLst/>
              <a:defRPr/>
            </a:pPr>
            <a:r>
              <a:rPr kumimoji="0" lang="en-GB" sz="105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p:txBody>
      </p:sp>
      <p:sp>
        <p:nvSpPr>
          <p:cNvPr id="20" name="Rectangle 19">
            <a:extLst>
              <a:ext uri="{FF2B5EF4-FFF2-40B4-BE49-F238E27FC236}">
                <a16:creationId xmlns:a16="http://schemas.microsoft.com/office/drawing/2014/main" xmlns="" id="{1727509A-83CD-4696-9C35-3C98CB19EAD2}"/>
              </a:ext>
            </a:extLst>
          </p:cNvPr>
          <p:cNvSpPr/>
          <p:nvPr/>
        </p:nvSpPr>
        <p:spPr>
          <a:xfrm>
            <a:off x="7688363" y="4667529"/>
            <a:ext cx="2413276" cy="215915"/>
          </a:xfrm>
          <a:prstGeom prst="rect">
            <a:avLst/>
          </a:prstGeom>
          <a:solidFill>
            <a:srgbClr val="FFC000"/>
          </a:solidFill>
          <a:ln w="25400" cap="flat" cmpd="sng" algn="ctr">
            <a:solidFill>
              <a:srgbClr val="DD8047">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MY" sz="1400" b="1" i="0" u="none" strike="noStrike" kern="0" cap="none" spc="0" normalizeH="0" baseline="0" noProof="0" dirty="0" smtClean="0">
                <a:ln>
                  <a:noFill/>
                </a:ln>
                <a:solidFill>
                  <a:prstClr val="black"/>
                </a:solidFill>
                <a:effectLst/>
                <a:uLnTx/>
                <a:uFillTx/>
                <a:latin typeface="Arial" charset="0"/>
                <a:ea typeface="Arial" charset="0"/>
                <a:cs typeface="Arial" charset="0"/>
              </a:rPr>
              <a:t>Bland</a:t>
            </a:r>
            <a:r>
              <a:rPr lang="en-MY" sz="1400" b="1" kern="0" dirty="0" smtClean="0">
                <a:solidFill>
                  <a:prstClr val="black"/>
                </a:solidFill>
                <a:latin typeface="Arial" charset="0"/>
                <a:ea typeface="Arial" charset="0"/>
                <a:cs typeface="Arial" charset="0"/>
              </a:rPr>
              <a:t>-Altman Agreement</a:t>
            </a:r>
            <a:endParaRPr kumimoji="0" lang="en-MY" sz="1400" b="1" i="0" u="none" strike="noStrike" kern="0" cap="none" spc="0" normalizeH="0" baseline="0" noProof="0" dirty="0">
              <a:ln>
                <a:noFill/>
              </a:ln>
              <a:solidFill>
                <a:prstClr val="black"/>
              </a:solidFill>
              <a:effectLst/>
              <a:uLnTx/>
              <a:uFillTx/>
              <a:latin typeface="Arial" charset="0"/>
              <a:ea typeface="Arial" charset="0"/>
              <a:cs typeface="Arial" charset="0"/>
            </a:endParaRPr>
          </a:p>
        </p:txBody>
      </p:sp>
      <p:sp>
        <p:nvSpPr>
          <p:cNvPr id="22" name="Rectangle 21">
            <a:extLst>
              <a:ext uri="{FF2B5EF4-FFF2-40B4-BE49-F238E27FC236}">
                <a16:creationId xmlns:a16="http://schemas.microsoft.com/office/drawing/2014/main" xmlns="" id="{75346224-E4EE-4157-91D7-4AE35C381EB9}"/>
              </a:ext>
            </a:extLst>
          </p:cNvPr>
          <p:cNvSpPr/>
          <p:nvPr/>
        </p:nvSpPr>
        <p:spPr>
          <a:xfrm>
            <a:off x="288474" y="5779094"/>
            <a:ext cx="7090012" cy="2146305"/>
          </a:xfrm>
          <a:prstGeom prst="rect">
            <a:avLst/>
          </a:prstGeom>
          <a:solidFill>
            <a:srgbClr val="968C8C">
              <a:lumMod val="40000"/>
              <a:lumOff val="60000"/>
            </a:srgbClr>
          </a:solidFill>
          <a:ln w="25400" cap="flat" cmpd="sng" algn="ctr">
            <a:solidFill>
              <a:srgbClr val="94B6D2">
                <a:shade val="50000"/>
              </a:srgbClr>
            </a:solidFill>
            <a:prstDash val="solid"/>
          </a:ln>
          <a:effectLst/>
        </p:spPr>
        <p:txBody>
          <a:bodyPr rtlCol="0" anchor="ctr"/>
          <a:lstStyle/>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0" marR="0" lvl="0" indent="0" defTabSz="1548281" eaLnBrk="1" fontAlgn="auto" latinLnBrk="0" hangingPunct="1">
              <a:lnSpc>
                <a:spcPct val="100000"/>
              </a:lnSpc>
              <a:spcBef>
                <a:spcPts val="0"/>
              </a:spcBef>
              <a:spcAft>
                <a:spcPts val="0"/>
              </a:spcAft>
              <a:buClrTx/>
              <a:buSzTx/>
              <a:buFontTx/>
              <a:buNone/>
              <a:tabLst/>
              <a:defRPr/>
            </a:pPr>
            <a:endParaRPr kumimoji="0" lang="en-GB" sz="1309"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050" b="0" i="0" u="none" strike="noStrike" kern="0" cap="none" spc="0" normalizeH="0" baseline="0" noProof="0" dirty="0">
              <a:ln>
                <a:noFill/>
              </a:ln>
              <a:solidFill>
                <a:prstClr val="white"/>
              </a:solidFill>
              <a:effectLst/>
              <a:uLnTx/>
              <a:uFillTx/>
              <a:latin typeface="Calibri"/>
              <a:ea typeface="+mn-ea"/>
              <a:cs typeface="+mn-cs"/>
            </a:endParaRPr>
          </a:p>
          <a:p>
            <a:pPr marL="213819" marR="0" lvl="0" indent="-213819" defTabSz="154828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2" name="TextBox 31">
            <a:extLst>
              <a:ext uri="{FF2B5EF4-FFF2-40B4-BE49-F238E27FC236}">
                <a16:creationId xmlns:a16="http://schemas.microsoft.com/office/drawing/2014/main" xmlns="" id="{EE1F0D01-47BF-4841-B57C-5216E8FDA714}"/>
              </a:ext>
            </a:extLst>
          </p:cNvPr>
          <p:cNvSpPr txBox="1"/>
          <p:nvPr/>
        </p:nvSpPr>
        <p:spPr>
          <a:xfrm>
            <a:off x="10484095" y="8318502"/>
            <a:ext cx="4436074" cy="897335"/>
          </a:xfrm>
          <a:prstGeom prst="rect">
            <a:avLst/>
          </a:prstGeom>
          <a:noFill/>
        </p:spPr>
        <p:txBody>
          <a:bodyPr wrap="square" tIns="42761" bIns="42761" numCol="1" spcCol="457200" rtlCol="0">
            <a:noAutofit/>
          </a:bodyPr>
          <a:lstStyle/>
          <a:p>
            <a:pPr defTabSz="1548281">
              <a:defRPr/>
            </a:pPr>
            <a:r>
              <a:rPr kumimoji="0" lang="en-US" sz="933" b="0" i="0" u="none" strike="noStrike" kern="0" cap="none" spc="0" normalizeH="0" baseline="0" noProof="0" dirty="0" smtClean="0">
                <a:ln>
                  <a:noFill/>
                </a:ln>
                <a:solidFill>
                  <a:prstClr val="black"/>
                </a:solidFill>
                <a:effectLst/>
                <a:uLnTx/>
                <a:uFillTx/>
                <a:latin typeface="Arial" charset="0"/>
                <a:ea typeface="Arial" charset="0"/>
                <a:cs typeface="Arial" charset="0"/>
              </a:rPr>
              <a:t>1. </a:t>
            </a:r>
            <a:r>
              <a:rPr lang="en-GB" sz="800" dirty="0">
                <a:latin typeface="Arial" charset="0"/>
                <a:ea typeface="Arial" charset="0"/>
                <a:cs typeface="Arial" charset="0"/>
              </a:rPr>
              <a:t>Bijur PE, Shah PD, </a:t>
            </a:r>
            <a:r>
              <a:rPr lang="en-GB" sz="800" dirty="0" err="1">
                <a:latin typeface="Arial" charset="0"/>
                <a:ea typeface="Arial" charset="0"/>
                <a:cs typeface="Arial" charset="0"/>
              </a:rPr>
              <a:t>Esses</a:t>
            </a:r>
            <a:r>
              <a:rPr lang="en-GB" sz="800" dirty="0">
                <a:latin typeface="Arial" charset="0"/>
                <a:ea typeface="Arial" charset="0"/>
                <a:cs typeface="Arial" charset="0"/>
              </a:rPr>
              <a:t> D. Temperature measurement in the adult emergency department: oral, tympanic membrane and temporal artery temperatures versus rectal temperature. </a:t>
            </a:r>
            <a:r>
              <a:rPr lang="en-GB" sz="800" dirty="0" err="1">
                <a:latin typeface="Arial" charset="0"/>
                <a:ea typeface="Arial" charset="0"/>
                <a:cs typeface="Arial" charset="0"/>
              </a:rPr>
              <a:t>Emerg</a:t>
            </a:r>
            <a:r>
              <a:rPr lang="en-GB" sz="800" dirty="0">
                <a:latin typeface="Arial" charset="0"/>
                <a:ea typeface="Arial" charset="0"/>
                <a:cs typeface="Arial" charset="0"/>
              </a:rPr>
              <a:t> Med J. 2016;33(12):843-847. </a:t>
            </a:r>
            <a:r>
              <a:rPr lang="en-GB" sz="800" dirty="0" smtClean="0">
                <a:latin typeface="Arial" charset="0"/>
                <a:ea typeface="Arial" charset="0"/>
                <a:cs typeface="Arial" charset="0"/>
              </a:rPr>
              <a:t>doi:10.1136/emermed-2015-205122</a:t>
            </a:r>
          </a:p>
          <a:p>
            <a:pPr defTabSz="1548281">
              <a:defRPr/>
            </a:pPr>
            <a:r>
              <a:rPr lang="en-GB" sz="800" dirty="0" smtClean="0">
                <a:latin typeface="Arial" charset="0"/>
                <a:ea typeface="Arial" charset="0"/>
                <a:cs typeface="Arial" charset="0"/>
              </a:rPr>
              <a:t>2. </a:t>
            </a:r>
            <a:r>
              <a:rPr lang="en-GB" sz="800" dirty="0">
                <a:latin typeface="Arial" charset="0"/>
                <a:ea typeface="Arial" charset="0"/>
                <a:cs typeface="Arial" charset="0"/>
              </a:rPr>
              <a:t>Liu CC, Chang RE, Chang WC. Limitations of forehead infrared body temperature detection for fever screening for severe acute respiratory syndrome. Infect Control </a:t>
            </a:r>
            <a:r>
              <a:rPr lang="en-GB" sz="800" dirty="0" err="1">
                <a:latin typeface="Arial" charset="0"/>
                <a:ea typeface="Arial" charset="0"/>
                <a:cs typeface="Arial" charset="0"/>
              </a:rPr>
              <a:t>Hosp</a:t>
            </a:r>
            <a:r>
              <a:rPr lang="en-GB" sz="800" dirty="0">
                <a:latin typeface="Arial" charset="0"/>
                <a:ea typeface="Arial" charset="0"/>
                <a:cs typeface="Arial" charset="0"/>
              </a:rPr>
              <a:t> </a:t>
            </a:r>
            <a:r>
              <a:rPr lang="en-GB" sz="800" dirty="0" err="1">
                <a:latin typeface="Arial" charset="0"/>
                <a:ea typeface="Arial" charset="0"/>
                <a:cs typeface="Arial" charset="0"/>
              </a:rPr>
              <a:t>Epidemiol</a:t>
            </a:r>
            <a:r>
              <a:rPr lang="en-GB" sz="800" dirty="0">
                <a:latin typeface="Arial" charset="0"/>
                <a:ea typeface="Arial" charset="0"/>
                <a:cs typeface="Arial" charset="0"/>
              </a:rPr>
              <a:t>. 2004;25(12):1109-1111. </a:t>
            </a:r>
            <a:r>
              <a:rPr lang="en-GB" sz="800" dirty="0" smtClean="0">
                <a:latin typeface="Arial" charset="0"/>
                <a:ea typeface="Arial" charset="0"/>
                <a:cs typeface="Arial" charset="0"/>
              </a:rPr>
              <a:t>doi:10.1086/502351</a:t>
            </a:r>
          </a:p>
          <a:p>
            <a:pPr defTabSz="1548281">
              <a:defRPr/>
            </a:pPr>
            <a:r>
              <a:rPr lang="en-GB" sz="800" dirty="0" smtClean="0">
                <a:latin typeface="Arial" charset="0"/>
                <a:ea typeface="Arial" charset="0"/>
                <a:cs typeface="Arial" charset="0"/>
              </a:rPr>
              <a:t>3. </a:t>
            </a:r>
            <a:r>
              <a:rPr lang="en-GB" sz="800" dirty="0">
                <a:latin typeface="Arial" charset="0"/>
                <a:ea typeface="Arial" charset="0"/>
                <a:cs typeface="Arial" charset="0"/>
              </a:rPr>
              <a:t>Sener, </a:t>
            </a:r>
            <a:r>
              <a:rPr lang="en-GB" sz="800" dirty="0" err="1">
                <a:latin typeface="Arial" charset="0"/>
                <a:ea typeface="Arial" charset="0"/>
                <a:cs typeface="Arial" charset="0"/>
              </a:rPr>
              <a:t>Serkana</a:t>
            </a:r>
            <a:r>
              <a:rPr lang="en-GB" sz="800" dirty="0">
                <a:latin typeface="Arial" charset="0"/>
                <a:ea typeface="Arial" charset="0"/>
                <a:cs typeface="Arial" charset="0"/>
              </a:rPr>
              <a:t>; </a:t>
            </a:r>
            <a:r>
              <a:rPr lang="en-GB" sz="800" dirty="0" err="1">
                <a:latin typeface="Arial" charset="0"/>
                <a:ea typeface="Arial" charset="0"/>
                <a:cs typeface="Arial" charset="0"/>
              </a:rPr>
              <a:t>Karcioglu</a:t>
            </a:r>
            <a:r>
              <a:rPr lang="en-GB" sz="800" dirty="0">
                <a:latin typeface="Arial" charset="0"/>
                <a:ea typeface="Arial" charset="0"/>
                <a:cs typeface="Arial" charset="0"/>
              </a:rPr>
              <a:t>, </a:t>
            </a:r>
            <a:r>
              <a:rPr lang="en-GB" sz="800" dirty="0" err="1">
                <a:latin typeface="Arial" charset="0"/>
                <a:ea typeface="Arial" charset="0"/>
                <a:cs typeface="Arial" charset="0"/>
              </a:rPr>
              <a:t>Ozgurb</a:t>
            </a:r>
            <a:r>
              <a:rPr lang="en-GB" sz="800" dirty="0">
                <a:latin typeface="Arial" charset="0"/>
                <a:ea typeface="Arial" charset="0"/>
                <a:cs typeface="Arial" charset="0"/>
              </a:rPr>
              <a:t>; </a:t>
            </a:r>
            <a:r>
              <a:rPr lang="en-GB" sz="800" dirty="0" err="1">
                <a:latin typeface="Arial" charset="0"/>
                <a:ea typeface="Arial" charset="0"/>
                <a:cs typeface="Arial" charset="0"/>
              </a:rPr>
              <a:t>Eken</a:t>
            </a:r>
            <a:r>
              <a:rPr lang="en-GB" sz="800" dirty="0">
                <a:latin typeface="Arial" charset="0"/>
                <a:ea typeface="Arial" charset="0"/>
                <a:cs typeface="Arial" charset="0"/>
              </a:rPr>
              <a:t>, </a:t>
            </a:r>
            <a:r>
              <a:rPr lang="en-GB" sz="800" dirty="0" err="1">
                <a:latin typeface="Arial" charset="0"/>
                <a:ea typeface="Arial" charset="0"/>
                <a:cs typeface="Arial" charset="0"/>
              </a:rPr>
              <a:t>Cenkerc</a:t>
            </a:r>
            <a:r>
              <a:rPr lang="en-GB" sz="800" dirty="0">
                <a:latin typeface="Arial" charset="0"/>
                <a:ea typeface="Arial" charset="0"/>
                <a:cs typeface="Arial" charset="0"/>
              </a:rPr>
              <a:t>; </a:t>
            </a:r>
            <a:r>
              <a:rPr lang="en-GB" sz="800" dirty="0" err="1">
                <a:latin typeface="Arial" charset="0"/>
                <a:ea typeface="Arial" charset="0"/>
                <a:cs typeface="Arial" charset="0"/>
              </a:rPr>
              <a:t>Yaylaci</a:t>
            </a:r>
            <a:r>
              <a:rPr lang="en-GB" sz="800" dirty="0">
                <a:latin typeface="Arial" charset="0"/>
                <a:ea typeface="Arial" charset="0"/>
                <a:cs typeface="Arial" charset="0"/>
              </a:rPr>
              <a:t>, </a:t>
            </a:r>
            <a:r>
              <a:rPr lang="en-GB" sz="800" dirty="0" err="1">
                <a:latin typeface="Arial" charset="0"/>
                <a:ea typeface="Arial" charset="0"/>
                <a:cs typeface="Arial" charset="0"/>
              </a:rPr>
              <a:t>Serpila</a:t>
            </a:r>
            <a:r>
              <a:rPr lang="en-GB" sz="800" dirty="0">
                <a:latin typeface="Arial" charset="0"/>
                <a:ea typeface="Arial" charset="0"/>
                <a:cs typeface="Arial" charset="0"/>
              </a:rPr>
              <a:t>; </a:t>
            </a:r>
            <a:r>
              <a:rPr lang="en-GB" sz="800" dirty="0" err="1">
                <a:latin typeface="Arial" charset="0"/>
                <a:ea typeface="Arial" charset="0"/>
                <a:cs typeface="Arial" charset="0"/>
              </a:rPr>
              <a:t>Ozsarac</a:t>
            </a:r>
            <a:r>
              <a:rPr lang="en-GB" sz="800" dirty="0">
                <a:latin typeface="Arial" charset="0"/>
                <a:ea typeface="Arial" charset="0"/>
                <a:cs typeface="Arial" charset="0"/>
              </a:rPr>
              <a:t>, </a:t>
            </a:r>
            <a:r>
              <a:rPr lang="en-GB" sz="800" dirty="0" err="1">
                <a:latin typeface="Arial" charset="0"/>
                <a:ea typeface="Arial" charset="0"/>
                <a:cs typeface="Arial" charset="0"/>
              </a:rPr>
              <a:t>Muratd</a:t>
            </a:r>
            <a:r>
              <a:rPr lang="en-GB" sz="800" dirty="0">
                <a:latin typeface="Arial" charset="0"/>
                <a:ea typeface="Arial" charset="0"/>
                <a:cs typeface="Arial" charset="0"/>
              </a:rPr>
              <a:t> Agreement between axillary, tympanic, and mid-forehead body temperature measurements in adult emergency department patients, European Journal of Emergency Medicine: August 2012 - Volume 19 - Issue 4 - p 252-256 </a:t>
            </a:r>
            <a:r>
              <a:rPr lang="en-GB" sz="800" dirty="0" err="1">
                <a:latin typeface="Arial" charset="0"/>
                <a:ea typeface="Arial" charset="0"/>
                <a:cs typeface="Arial" charset="0"/>
              </a:rPr>
              <a:t>doi</a:t>
            </a:r>
            <a:r>
              <a:rPr lang="en-GB" sz="800" dirty="0">
                <a:latin typeface="Arial" charset="0"/>
                <a:ea typeface="Arial" charset="0"/>
                <a:cs typeface="Arial" charset="0"/>
              </a:rPr>
              <a:t>: 10.1097/MEJ.0b013e32834c5841 </a:t>
            </a:r>
            <a:endParaRPr lang="en-GB" sz="800" dirty="0" smtClean="0">
              <a:latin typeface="Arial" charset="0"/>
              <a:ea typeface="Arial" charset="0"/>
              <a:cs typeface="Arial" charset="0"/>
            </a:endParaRPr>
          </a:p>
          <a:p>
            <a:pPr defTabSz="1548281">
              <a:defRPr/>
            </a:pPr>
            <a:r>
              <a:rPr lang="en-GB" sz="800" dirty="0" smtClean="0">
                <a:latin typeface="Arial" charset="0"/>
                <a:ea typeface="Arial" charset="0"/>
                <a:cs typeface="Arial" charset="0"/>
              </a:rPr>
              <a:t>4. </a:t>
            </a:r>
            <a:r>
              <a:rPr lang="en-GB" sz="800" dirty="0" err="1">
                <a:latin typeface="Arial" charset="0"/>
                <a:ea typeface="Arial" charset="0"/>
                <a:cs typeface="Arial" charset="0"/>
              </a:rPr>
              <a:t>Asadian</a:t>
            </a:r>
            <a:r>
              <a:rPr lang="en-GB" sz="800" dirty="0">
                <a:latin typeface="Arial" charset="0"/>
                <a:ea typeface="Arial" charset="0"/>
                <a:cs typeface="Arial" charset="0"/>
              </a:rPr>
              <a:t> S, </a:t>
            </a:r>
            <a:r>
              <a:rPr lang="en-GB" sz="800" dirty="0" err="1">
                <a:latin typeface="Arial" charset="0"/>
                <a:ea typeface="Arial" charset="0"/>
                <a:cs typeface="Arial" charset="0"/>
              </a:rPr>
              <a:t>Khatony</a:t>
            </a:r>
            <a:r>
              <a:rPr lang="en-GB" sz="800" dirty="0">
                <a:latin typeface="Arial" charset="0"/>
                <a:ea typeface="Arial" charset="0"/>
                <a:cs typeface="Arial" charset="0"/>
              </a:rPr>
              <a:t> A, </a:t>
            </a:r>
            <a:r>
              <a:rPr lang="en-GB" sz="800" dirty="0" err="1">
                <a:latin typeface="Arial" charset="0"/>
                <a:ea typeface="Arial" charset="0"/>
                <a:cs typeface="Arial" charset="0"/>
              </a:rPr>
              <a:t>Moradi</a:t>
            </a:r>
            <a:r>
              <a:rPr lang="en-GB" sz="800" dirty="0">
                <a:latin typeface="Arial" charset="0"/>
                <a:ea typeface="Arial" charset="0"/>
                <a:cs typeface="Arial" charset="0"/>
              </a:rPr>
              <a:t> G, Abdi A, </a:t>
            </a:r>
            <a:r>
              <a:rPr lang="en-GB" sz="800" dirty="0" err="1">
                <a:latin typeface="Arial" charset="0"/>
                <a:ea typeface="Arial" charset="0"/>
                <a:cs typeface="Arial" charset="0"/>
              </a:rPr>
              <a:t>Rezaei</a:t>
            </a:r>
            <a:r>
              <a:rPr lang="en-GB" sz="800" dirty="0">
                <a:latin typeface="Arial" charset="0"/>
                <a:ea typeface="Arial" charset="0"/>
                <a:cs typeface="Arial" charset="0"/>
              </a:rPr>
              <a:t> M. Accuracy and precision of four common peripheral temperature measurement methods in intensive care patients. </a:t>
            </a:r>
            <a:r>
              <a:rPr lang="en-GB" sz="800" i="1" dirty="0">
                <a:latin typeface="Arial" charset="0"/>
                <a:ea typeface="Arial" charset="0"/>
                <a:cs typeface="Arial" charset="0"/>
              </a:rPr>
              <a:t>Med Devices (</a:t>
            </a:r>
            <a:r>
              <a:rPr lang="en-GB" sz="800" i="1" dirty="0" err="1">
                <a:latin typeface="Arial" charset="0"/>
                <a:ea typeface="Arial" charset="0"/>
                <a:cs typeface="Arial" charset="0"/>
              </a:rPr>
              <a:t>Auckl</a:t>
            </a:r>
            <a:r>
              <a:rPr lang="en-GB" sz="800" i="1" dirty="0">
                <a:latin typeface="Arial" charset="0"/>
                <a:ea typeface="Arial" charset="0"/>
                <a:cs typeface="Arial" charset="0"/>
              </a:rPr>
              <a:t>)</a:t>
            </a:r>
            <a:r>
              <a:rPr lang="en-GB" sz="800" dirty="0">
                <a:latin typeface="Arial" charset="0"/>
                <a:ea typeface="Arial" charset="0"/>
                <a:cs typeface="Arial" charset="0"/>
              </a:rPr>
              <a:t>. 2016;9:301-308. Published 2016 Sep 1. </a:t>
            </a:r>
            <a:r>
              <a:rPr lang="en-GB" sz="800" dirty="0" smtClean="0">
                <a:latin typeface="Arial" charset="0"/>
                <a:ea typeface="Arial" charset="0"/>
                <a:cs typeface="Arial" charset="0"/>
              </a:rPr>
              <a:t>doi:10.2147/MDER.S109904</a:t>
            </a:r>
          </a:p>
          <a:p>
            <a:pPr defTabSz="1548281">
              <a:defRPr/>
            </a:pPr>
            <a:r>
              <a:rPr lang="en-GB" sz="800" dirty="0" smtClean="0">
                <a:latin typeface="Arial" charset="0"/>
                <a:ea typeface="Arial" charset="0"/>
                <a:cs typeface="Arial" charset="0"/>
              </a:rPr>
              <a:t>5. </a:t>
            </a:r>
            <a:r>
              <a:rPr lang="en-GB" sz="800" dirty="0">
                <a:latin typeface="Arial" charset="0"/>
                <a:ea typeface="Arial" charset="0"/>
                <a:cs typeface="Arial" charset="0"/>
              </a:rPr>
              <a:t>Teller J, </a:t>
            </a:r>
            <a:r>
              <a:rPr lang="en-GB" sz="800" dirty="0" err="1">
                <a:latin typeface="Arial" charset="0"/>
                <a:ea typeface="Arial" charset="0"/>
                <a:cs typeface="Arial" charset="0"/>
              </a:rPr>
              <a:t>Ragazzi</a:t>
            </a:r>
            <a:r>
              <a:rPr lang="en-GB" sz="800" dirty="0">
                <a:latin typeface="Arial" charset="0"/>
                <a:ea typeface="Arial" charset="0"/>
                <a:cs typeface="Arial" charset="0"/>
              </a:rPr>
              <a:t> M, </a:t>
            </a:r>
            <a:r>
              <a:rPr lang="en-GB" sz="800" dirty="0" err="1">
                <a:latin typeface="Arial" charset="0"/>
                <a:ea typeface="Arial" charset="0"/>
                <a:cs typeface="Arial" charset="0"/>
              </a:rPr>
              <a:t>Simonetti</a:t>
            </a:r>
            <a:r>
              <a:rPr lang="en-GB" sz="800" dirty="0">
                <a:latin typeface="Arial" charset="0"/>
                <a:ea typeface="Arial" charset="0"/>
                <a:cs typeface="Arial" charset="0"/>
              </a:rPr>
              <a:t> GD, Lava SA. Accuracy of tympanic and forehead thermometers in private paediatric practice. </a:t>
            </a:r>
            <a:r>
              <a:rPr lang="en-GB" sz="800" dirty="0" err="1">
                <a:latin typeface="Arial" charset="0"/>
                <a:ea typeface="Arial" charset="0"/>
                <a:cs typeface="Arial" charset="0"/>
              </a:rPr>
              <a:t>Acta</a:t>
            </a:r>
            <a:r>
              <a:rPr lang="en-GB" sz="800" dirty="0">
                <a:latin typeface="Arial" charset="0"/>
                <a:ea typeface="Arial" charset="0"/>
                <a:cs typeface="Arial" charset="0"/>
              </a:rPr>
              <a:t> </a:t>
            </a:r>
            <a:r>
              <a:rPr lang="en-GB" sz="800" dirty="0" err="1">
                <a:latin typeface="Arial" charset="0"/>
                <a:ea typeface="Arial" charset="0"/>
                <a:cs typeface="Arial" charset="0"/>
              </a:rPr>
              <a:t>Paediatr</a:t>
            </a:r>
            <a:r>
              <a:rPr lang="en-GB" sz="800" dirty="0">
                <a:latin typeface="Arial" charset="0"/>
                <a:ea typeface="Arial" charset="0"/>
                <a:cs typeface="Arial" charset="0"/>
              </a:rPr>
              <a:t>. 2014;103(2):e80-e83. doi:10.1111/apa.12464</a:t>
            </a:r>
          </a:p>
          <a:p>
            <a:pPr defTabSz="1548281">
              <a:defRPr/>
            </a:pPr>
            <a:endParaRPr lang="en-GB" sz="800" dirty="0"/>
          </a:p>
          <a:p>
            <a:pPr marL="0" marR="0" lvl="0" indent="0" defTabSz="1548281"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smtClean="0">
                <a:ln>
                  <a:noFill/>
                </a:ln>
                <a:solidFill>
                  <a:prstClr val="black"/>
                </a:solidFill>
                <a:effectLst/>
                <a:uLnTx/>
                <a:uFillTx/>
              </a:rPr>
              <a:t>. </a:t>
            </a:r>
            <a:endParaRPr kumimoji="0" lang="en-US" sz="700" b="0" i="0" u="none" strike="noStrike" kern="0" cap="none" spc="0" normalizeH="0" baseline="0" noProof="0" dirty="0">
              <a:ln>
                <a:noFill/>
              </a:ln>
              <a:solidFill>
                <a:prstClr val="black"/>
              </a:solidFill>
              <a:effectLst/>
              <a:uLnTx/>
              <a:uFillTx/>
            </a:endParaRPr>
          </a:p>
        </p:txBody>
      </p:sp>
      <p:sp>
        <p:nvSpPr>
          <p:cNvPr id="33" name="TextBox 32">
            <a:extLst>
              <a:ext uri="{FF2B5EF4-FFF2-40B4-BE49-F238E27FC236}">
                <a16:creationId xmlns:a16="http://schemas.microsoft.com/office/drawing/2014/main" xmlns="" id="{2FA4531D-70FB-4C7F-9317-31C6689CE349}"/>
              </a:ext>
            </a:extLst>
          </p:cNvPr>
          <p:cNvSpPr txBox="1"/>
          <p:nvPr/>
        </p:nvSpPr>
        <p:spPr>
          <a:xfrm>
            <a:off x="10484096" y="8063714"/>
            <a:ext cx="1111556" cy="276999"/>
          </a:xfrm>
          <a:prstGeom prst="rect">
            <a:avLst/>
          </a:prstGeom>
          <a:noFill/>
        </p:spPr>
        <p:txBody>
          <a:bodyPr wrap="square" rtlCol="0">
            <a:spAutoFit/>
          </a:bodyPr>
          <a:lstStyle/>
          <a:p>
            <a:pPr marL="0" marR="0" lvl="0" indent="0" defTabSz="1548281"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latin typeface="Arial" charset="0"/>
                <a:ea typeface="Arial" charset="0"/>
                <a:cs typeface="Arial" charset="0"/>
              </a:rPr>
              <a:t>References</a:t>
            </a:r>
          </a:p>
        </p:txBody>
      </p:sp>
      <p:sp>
        <p:nvSpPr>
          <p:cNvPr id="34" name="Text Box 193">
            <a:extLst>
              <a:ext uri="{FF2B5EF4-FFF2-40B4-BE49-F238E27FC236}">
                <a16:creationId xmlns:a16="http://schemas.microsoft.com/office/drawing/2014/main" xmlns="" id="{058BC7C6-FB41-47D9-9ED5-5C277E7FB09B}"/>
              </a:ext>
            </a:extLst>
          </p:cNvPr>
          <p:cNvSpPr txBox="1">
            <a:spLocks noChangeArrowheads="1"/>
          </p:cNvSpPr>
          <p:nvPr/>
        </p:nvSpPr>
        <p:spPr bwMode="auto">
          <a:xfrm>
            <a:off x="174707" y="8592258"/>
            <a:ext cx="10125752" cy="1711595"/>
          </a:xfrm>
          <a:prstGeom prst="rect">
            <a:avLst/>
          </a:prstGeom>
          <a:solidFill>
            <a:sysClr val="window" lastClr="FFFFFF"/>
          </a:solidFill>
          <a:ln w="28575">
            <a:solidFill>
              <a:srgbClr val="94B6D2">
                <a:lumMod val="50000"/>
              </a:srgbClr>
            </a:solidFill>
          </a:ln>
          <a:effectLst/>
        </p:spPr>
        <p:txBody>
          <a:bodyPr wrap="square" lIns="85521" tIns="85521" rIns="85521" bIns="855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lvl="0" indent="0" defTabSz="1548281" eaLnBrk="1" fontAlgn="auto" latinLnBrk="0" hangingPunct="1">
              <a:lnSpc>
                <a:spcPct val="100000"/>
              </a:lnSpc>
              <a:spcBef>
                <a:spcPts val="0"/>
              </a:spcBef>
              <a:spcAft>
                <a:spcPts val="0"/>
              </a:spcAft>
              <a:buClrTx/>
              <a:buSzTx/>
              <a:buFontTx/>
              <a:buNone/>
              <a:tabLst/>
              <a:defRPr/>
            </a:pPr>
            <a:r>
              <a:rPr lang="en-GB" sz="1250" kern="0" dirty="0" smtClean="0">
                <a:solidFill>
                  <a:prstClr val="black"/>
                </a:solidFill>
                <a:latin typeface="Arial" panose="020B0604020202020204" pitchFamily="34" charset="0"/>
                <a:cs typeface="Arial" panose="020B0604020202020204" pitchFamily="34" charset="0"/>
              </a:rPr>
              <a:t>The aim of patient temperature checking is to detect pyrexia and therefore prevent spread of coronavirus. Whilst infrared cutaneous thermometers may seem appealing due to convenience and non-contact, they may be more prone to false negatives when assessing for patient pyrexia. Therefore, the widespread use of cutaneous thermometers may undermine efforts to prevent spread of coronavirus, by its propensity to measure lower than the tympanic thermometer.</a:t>
            </a:r>
          </a:p>
          <a:p>
            <a:pPr marL="0" marR="0" lvl="0" indent="0" defTabSz="1548281" eaLnBrk="1" fontAlgn="auto" latinLnBrk="0" hangingPunct="1">
              <a:lnSpc>
                <a:spcPct val="100000"/>
              </a:lnSpc>
              <a:spcBef>
                <a:spcPts val="0"/>
              </a:spcBef>
              <a:spcAft>
                <a:spcPts val="0"/>
              </a:spcAft>
              <a:buClrTx/>
              <a:buSzTx/>
              <a:buFontTx/>
              <a:buNone/>
              <a:tabLst/>
              <a:defRPr/>
            </a:pPr>
            <a:r>
              <a:rPr lang="en-GB" sz="1250" kern="0" dirty="0" smtClean="0">
                <a:solidFill>
                  <a:prstClr val="black"/>
                </a:solidFill>
                <a:latin typeface="Arial" panose="020B0604020202020204" pitchFamily="34" charset="0"/>
                <a:cs typeface="Arial" panose="020B0604020202020204" pitchFamily="34" charset="0"/>
              </a:rPr>
              <a:t>The cutaneous thermometer </a:t>
            </a:r>
            <a:r>
              <a:rPr lang="en-GB" sz="1250" kern="0" dirty="0" smtClean="0">
                <a:solidFill>
                  <a:prstClr val="black"/>
                </a:solidFill>
                <a:latin typeface="Arial" panose="020B0604020202020204" pitchFamily="34" charset="0"/>
                <a:cs typeface="Arial" panose="020B0604020202020204" pitchFamily="34" charset="0"/>
              </a:rPr>
              <a:t>may also be less reliable, as it was more </a:t>
            </a:r>
            <a:r>
              <a:rPr lang="en-GB" sz="1250" kern="0" dirty="0" smtClean="0">
                <a:solidFill>
                  <a:prstClr val="black"/>
                </a:solidFill>
                <a:latin typeface="Arial" panose="020B0604020202020204" pitchFamily="34" charset="0"/>
                <a:cs typeface="Arial" panose="020B0604020202020204" pitchFamily="34" charset="0"/>
              </a:rPr>
              <a:t>susceptible to extreme </a:t>
            </a:r>
            <a:r>
              <a:rPr lang="en-GB" sz="1250" kern="0" dirty="0" smtClean="0">
                <a:solidFill>
                  <a:prstClr val="black"/>
                </a:solidFill>
                <a:latin typeface="Arial" panose="020B0604020202020204" pitchFamily="34" charset="0"/>
                <a:cs typeface="Arial" panose="020B0604020202020204" pitchFamily="34" charset="0"/>
              </a:rPr>
              <a:t>aberrant readings. </a:t>
            </a:r>
            <a:r>
              <a:rPr lang="en-GB" sz="1250" kern="0" dirty="0" smtClean="0">
                <a:solidFill>
                  <a:prstClr val="black"/>
                </a:solidFill>
                <a:latin typeface="Arial" panose="020B0604020202020204" pitchFamily="34" charset="0"/>
                <a:cs typeface="Arial" panose="020B0604020202020204" pitchFamily="34" charset="0"/>
              </a:rPr>
              <a:t>Whilst it could be argued that the observed differences are user-dependent, the risk of missing patient pyrexia by using the cutaneous thermometer in this context still remains. </a:t>
            </a:r>
          </a:p>
          <a:p>
            <a:pPr marL="0" marR="0" lvl="0" indent="0" defTabSz="1548281" eaLnBrk="1" fontAlgn="auto" latinLnBrk="0" hangingPunct="1">
              <a:lnSpc>
                <a:spcPct val="100000"/>
              </a:lnSpc>
              <a:spcBef>
                <a:spcPts val="0"/>
              </a:spcBef>
              <a:spcAft>
                <a:spcPts val="0"/>
              </a:spcAft>
              <a:buClrTx/>
              <a:buSzTx/>
              <a:buFontTx/>
              <a:buNone/>
              <a:tabLst/>
              <a:defRPr/>
            </a:pPr>
            <a:r>
              <a:rPr lang="en-GB" sz="1250" kern="0" dirty="0" smtClean="0">
                <a:solidFill>
                  <a:prstClr val="black"/>
                </a:solidFill>
                <a:latin typeface="Arial" panose="020B0604020202020204" pitchFamily="34" charset="0"/>
                <a:cs typeface="Arial" panose="020B0604020202020204" pitchFamily="34" charset="0"/>
              </a:rPr>
              <a:t>The findings in this study are in keeping with available literature on the topic</a:t>
            </a:r>
            <a:r>
              <a:rPr lang="en-GB" sz="1250" kern="0" baseline="30000" dirty="0" smtClean="0">
                <a:solidFill>
                  <a:prstClr val="black"/>
                </a:solidFill>
                <a:latin typeface="Arial" panose="020B0604020202020204" pitchFamily="34" charset="0"/>
                <a:cs typeface="Arial" panose="020B0604020202020204" pitchFamily="34" charset="0"/>
              </a:rPr>
              <a:t>4,5</a:t>
            </a:r>
            <a:r>
              <a:rPr lang="en-GB" sz="1250" kern="0" dirty="0" smtClean="0">
                <a:solidFill>
                  <a:prstClr val="black"/>
                </a:solidFill>
                <a:latin typeface="Arial" panose="020B0604020202020204" pitchFamily="34" charset="0"/>
                <a:cs typeface="Arial" panose="020B0604020202020204" pitchFamily="34" charset="0"/>
              </a:rPr>
              <a:t>.</a:t>
            </a:r>
            <a:endParaRPr lang="en-GB" sz="1250" kern="0" dirty="0" smtClean="0">
              <a:solidFill>
                <a:prstClr val="black"/>
              </a:solidFill>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xmlns="" id="{171DBAA6-BA86-4BF8-8475-5C5E39EB6560}"/>
              </a:ext>
            </a:extLst>
          </p:cNvPr>
          <p:cNvSpPr/>
          <p:nvPr/>
        </p:nvSpPr>
        <p:spPr>
          <a:xfrm>
            <a:off x="174707" y="8330894"/>
            <a:ext cx="10137757" cy="258270"/>
          </a:xfrm>
          <a:prstGeom prst="rect">
            <a:avLst/>
          </a:prstGeom>
          <a:solidFill>
            <a:srgbClr val="94B6D2">
              <a:lumMod val="50000"/>
            </a:srgbClr>
          </a:solidFill>
          <a:ln w="12700" cap="flat" cmpd="sng" algn="ctr">
            <a:solidFill>
              <a:srgbClr val="94B6D2">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rPr>
              <a:t>DISCUSSION/CONCLUSION</a:t>
            </a:r>
            <a:endParaRPr kumimoji="0" lang="en-US" sz="15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endParaRPr>
          </a:p>
        </p:txBody>
      </p:sp>
      <p:sp>
        <p:nvSpPr>
          <p:cNvPr id="38" name="TextBox 37">
            <a:extLst>
              <a:ext uri="{FF2B5EF4-FFF2-40B4-BE49-F238E27FC236}">
                <a16:creationId xmlns:a16="http://schemas.microsoft.com/office/drawing/2014/main" xmlns="" id="{CA1D78BE-74AE-496A-A8B1-7E35E0F7FBE7}"/>
              </a:ext>
            </a:extLst>
          </p:cNvPr>
          <p:cNvSpPr txBox="1"/>
          <p:nvPr/>
        </p:nvSpPr>
        <p:spPr>
          <a:xfrm>
            <a:off x="9311227" y="5907911"/>
            <a:ext cx="1625550" cy="261610"/>
          </a:xfrm>
          <a:prstGeom prst="rect">
            <a:avLst/>
          </a:prstGeom>
          <a:noFill/>
        </p:spPr>
        <p:txBody>
          <a:bodyPr wrap="square" rtlCol="0">
            <a:spAutoFit/>
          </a:bodyPr>
          <a:lstStyle/>
          <a:p>
            <a:pPr marL="213819" marR="0" lvl="0" indent="-213819" algn="l" defTabSz="1548281"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2" name="Picture 1"/>
          <p:cNvPicPr>
            <a:picLocks noChangeAspect="1"/>
          </p:cNvPicPr>
          <p:nvPr/>
        </p:nvPicPr>
        <p:blipFill>
          <a:blip r:embed="rId2"/>
          <a:stretch>
            <a:fillRect/>
          </a:stretch>
        </p:blipFill>
        <p:spPr>
          <a:xfrm>
            <a:off x="145931" y="250757"/>
            <a:ext cx="1383199" cy="696210"/>
          </a:xfrm>
          <a:prstGeom prst="rect">
            <a:avLst/>
          </a:prstGeom>
        </p:spPr>
      </p:pic>
      <p:sp>
        <p:nvSpPr>
          <p:cNvPr id="3" name="TextBox 2"/>
          <p:cNvSpPr txBox="1"/>
          <p:nvPr/>
        </p:nvSpPr>
        <p:spPr>
          <a:xfrm>
            <a:off x="2992926" y="551547"/>
            <a:ext cx="7943850" cy="600164"/>
          </a:xfrm>
          <a:prstGeom prst="rect">
            <a:avLst/>
          </a:prstGeom>
          <a:noFill/>
        </p:spPr>
        <p:txBody>
          <a:bodyPr wrap="square" rtlCol="0">
            <a:spAutoFit/>
          </a:bodyPr>
          <a:lstStyle/>
          <a:p>
            <a:pPr algn="ctr"/>
            <a:r>
              <a:rPr lang="en-GB" sz="1100" dirty="0" smtClean="0">
                <a:solidFill>
                  <a:schemeClr val="bg1"/>
                </a:solidFill>
                <a:latin typeface="Arial" charset="0"/>
                <a:ea typeface="Arial" charset="0"/>
                <a:cs typeface="Arial" charset="0"/>
              </a:rPr>
              <a:t>Dr Megan Allman</a:t>
            </a:r>
            <a:r>
              <a:rPr lang="en-GB" sz="1100" baseline="30000" dirty="0" smtClean="0">
                <a:solidFill>
                  <a:schemeClr val="bg1"/>
                </a:solidFill>
                <a:latin typeface="Arial" charset="0"/>
                <a:ea typeface="Arial" charset="0"/>
                <a:cs typeface="Arial" charset="0"/>
              </a:rPr>
              <a:t>1</a:t>
            </a:r>
            <a:r>
              <a:rPr lang="en-GB" sz="1100" dirty="0" smtClean="0">
                <a:solidFill>
                  <a:schemeClr val="bg1"/>
                </a:solidFill>
                <a:latin typeface="Arial" charset="0"/>
                <a:ea typeface="Arial" charset="0"/>
                <a:cs typeface="Arial" charset="0"/>
              </a:rPr>
              <a:t>, Dr Matthew McKenna</a:t>
            </a:r>
            <a:r>
              <a:rPr lang="en-GB" sz="1100" baseline="30000" dirty="0" smtClean="0">
                <a:solidFill>
                  <a:schemeClr val="bg1"/>
                </a:solidFill>
                <a:latin typeface="Arial" charset="0"/>
                <a:ea typeface="Arial" charset="0"/>
                <a:cs typeface="Arial" charset="0"/>
              </a:rPr>
              <a:t>2</a:t>
            </a:r>
            <a:r>
              <a:rPr lang="en-GB" sz="1100" dirty="0" smtClean="0">
                <a:solidFill>
                  <a:schemeClr val="bg1"/>
                </a:solidFill>
                <a:latin typeface="Arial" charset="0"/>
                <a:ea typeface="Arial" charset="0"/>
                <a:cs typeface="Arial" charset="0"/>
              </a:rPr>
              <a:t>, Rosie Vista</a:t>
            </a:r>
            <a:r>
              <a:rPr lang="en-GB" sz="1100" baseline="30000" dirty="0">
                <a:solidFill>
                  <a:schemeClr val="bg1"/>
                </a:solidFill>
                <a:latin typeface="Arial" charset="0"/>
                <a:ea typeface="Arial" charset="0"/>
                <a:cs typeface="Arial" charset="0"/>
              </a:rPr>
              <a:t>3</a:t>
            </a:r>
            <a:r>
              <a:rPr lang="en-GB" sz="1100" dirty="0" smtClean="0">
                <a:solidFill>
                  <a:schemeClr val="bg1"/>
                </a:solidFill>
                <a:latin typeface="Arial" charset="0"/>
                <a:ea typeface="Arial" charset="0"/>
                <a:cs typeface="Arial" charset="0"/>
              </a:rPr>
              <a:t>, Mr Steven Backhouse</a:t>
            </a:r>
            <a:r>
              <a:rPr lang="en-GB" sz="1100" baseline="30000" dirty="0">
                <a:solidFill>
                  <a:schemeClr val="bg1"/>
                </a:solidFill>
                <a:latin typeface="Arial" charset="0"/>
                <a:ea typeface="Arial" charset="0"/>
                <a:cs typeface="Arial" charset="0"/>
              </a:rPr>
              <a:t>4</a:t>
            </a:r>
            <a:endParaRPr lang="en-GB" sz="1100" baseline="30000" dirty="0" smtClean="0">
              <a:solidFill>
                <a:schemeClr val="bg1"/>
              </a:solidFill>
              <a:latin typeface="Arial" charset="0"/>
              <a:ea typeface="Arial" charset="0"/>
              <a:cs typeface="Arial" charset="0"/>
            </a:endParaRPr>
          </a:p>
          <a:p>
            <a:pPr algn="ctr"/>
            <a:r>
              <a:rPr lang="en-GB" sz="1100" dirty="0" smtClean="0">
                <a:solidFill>
                  <a:schemeClr val="bg1"/>
                </a:solidFill>
                <a:latin typeface="Arial" charset="0"/>
                <a:ea typeface="Arial" charset="0"/>
                <a:cs typeface="Arial" charset="0"/>
              </a:rPr>
              <a:t>ENT Department, Princess of Wales Hospital</a:t>
            </a:r>
          </a:p>
          <a:p>
            <a:pPr algn="ctr"/>
            <a:r>
              <a:rPr lang="en-GB" sz="1100" dirty="0" smtClean="0"/>
              <a:t> </a:t>
            </a:r>
            <a:endParaRPr lang="en-GB" sz="1100" dirty="0"/>
          </a:p>
        </p:txBody>
      </p:sp>
      <p:pic>
        <p:nvPicPr>
          <p:cNvPr id="4" name="Picture 3"/>
          <p:cNvPicPr>
            <a:picLocks noChangeAspect="1"/>
          </p:cNvPicPr>
          <p:nvPr/>
        </p:nvPicPr>
        <p:blipFill>
          <a:blip r:embed="rId3"/>
          <a:stretch>
            <a:fillRect/>
          </a:stretch>
        </p:blipFill>
        <p:spPr>
          <a:xfrm>
            <a:off x="7688363" y="5202444"/>
            <a:ext cx="4089853" cy="2364527"/>
          </a:xfrm>
          <a:prstGeom prst="rect">
            <a:avLst/>
          </a:prstGeom>
        </p:spPr>
      </p:pic>
      <p:sp>
        <p:nvSpPr>
          <p:cNvPr id="7" name="TextBox 6"/>
          <p:cNvSpPr txBox="1"/>
          <p:nvPr/>
        </p:nvSpPr>
        <p:spPr>
          <a:xfrm>
            <a:off x="11779979" y="5154052"/>
            <a:ext cx="2905193" cy="2400657"/>
          </a:xfrm>
          <a:prstGeom prst="rect">
            <a:avLst/>
          </a:prstGeom>
          <a:noFill/>
        </p:spPr>
        <p:txBody>
          <a:bodyPr wrap="square" rtlCol="0">
            <a:spAutoFit/>
          </a:bodyPr>
          <a:lstStyle/>
          <a:p>
            <a:pPr marL="171450" indent="-171450">
              <a:buFont typeface="Arial" charset="0"/>
              <a:buChar char="•"/>
            </a:pPr>
            <a:r>
              <a:rPr lang="en-GB" sz="1250" dirty="0" smtClean="0">
                <a:latin typeface="Arial" charset="0"/>
                <a:ea typeface="Arial" charset="0"/>
                <a:cs typeface="Arial" charset="0"/>
              </a:rPr>
              <a:t>The graph demonstrates reasonable agreement of the two methods (limits of agreement </a:t>
            </a:r>
            <a:r>
              <a:rPr lang="en-GB" sz="1250" dirty="0">
                <a:latin typeface="Arial" charset="0"/>
                <a:ea typeface="Arial" charset="0"/>
                <a:cs typeface="Arial" charset="0"/>
              </a:rPr>
              <a:t>-</a:t>
            </a:r>
            <a:r>
              <a:rPr lang="en-GB" sz="1250" dirty="0" smtClean="0">
                <a:latin typeface="Arial" charset="0"/>
                <a:ea typeface="Arial" charset="0"/>
                <a:cs typeface="Arial" charset="0"/>
              </a:rPr>
              <a:t>1.25°c </a:t>
            </a:r>
            <a:r>
              <a:rPr lang="en-GB" sz="1250" dirty="0">
                <a:latin typeface="Arial" charset="0"/>
                <a:ea typeface="Arial" charset="0"/>
                <a:cs typeface="Arial" charset="0"/>
              </a:rPr>
              <a:t>to </a:t>
            </a:r>
            <a:r>
              <a:rPr lang="en-GB" sz="1250" dirty="0" smtClean="0">
                <a:latin typeface="Arial" charset="0"/>
                <a:ea typeface="Arial" charset="0"/>
                <a:cs typeface="Arial" charset="0"/>
              </a:rPr>
              <a:t>0.57°c)</a:t>
            </a:r>
          </a:p>
          <a:p>
            <a:pPr marL="171450" indent="-171450">
              <a:buFont typeface="Arial" charset="0"/>
              <a:buChar char="•"/>
            </a:pPr>
            <a:r>
              <a:rPr lang="en-GB" sz="1250" dirty="0" smtClean="0">
                <a:latin typeface="Arial" charset="0"/>
                <a:ea typeface="Arial" charset="0"/>
                <a:cs typeface="Arial" charset="0"/>
              </a:rPr>
              <a:t>Mean difference of  -0.34°c indicates the presence of a fixed bias of the cutaneous thermometer to measure lower than the tympanic thermometer</a:t>
            </a:r>
          </a:p>
          <a:p>
            <a:pPr marL="171450" indent="-171450">
              <a:buFont typeface="Arial" charset="0"/>
              <a:buChar char="•"/>
            </a:pPr>
            <a:r>
              <a:rPr lang="en-GB" sz="1250" dirty="0" smtClean="0">
                <a:latin typeface="Arial" charset="0"/>
                <a:ea typeface="Arial" charset="0"/>
                <a:cs typeface="Arial" charset="0"/>
              </a:rPr>
              <a:t>Disagreement between the two methods was greater at higher and lower temperatures</a:t>
            </a:r>
          </a:p>
        </p:txBody>
      </p:sp>
      <p:graphicFrame>
        <p:nvGraphicFramePr>
          <p:cNvPr id="37" name="Table 36"/>
          <p:cNvGraphicFramePr>
            <a:graphicFrameLocks noGrp="1"/>
          </p:cNvGraphicFramePr>
          <p:nvPr>
            <p:extLst>
              <p:ext uri="{D42A27DB-BD31-4B8C-83A1-F6EECF244321}">
                <p14:modId xmlns:p14="http://schemas.microsoft.com/office/powerpoint/2010/main" val="1531061749"/>
              </p:ext>
            </p:extLst>
          </p:nvPr>
        </p:nvGraphicFramePr>
        <p:xfrm>
          <a:off x="448278" y="6162925"/>
          <a:ext cx="3814270" cy="1373612"/>
        </p:xfrm>
        <a:graphic>
          <a:graphicData uri="http://schemas.openxmlformats.org/drawingml/2006/table">
            <a:tbl>
              <a:tblPr firstRow="1" bandRow="1">
                <a:tableStyleId>{5C22544A-7EE6-4342-B048-85BDC9FD1C3A}</a:tableStyleId>
              </a:tblPr>
              <a:tblGrid>
                <a:gridCol w="1230065">
                  <a:extLst>
                    <a:ext uri="{9D8B030D-6E8A-4147-A177-3AD203B41FA5}">
                      <a16:colId xmlns:a16="http://schemas.microsoft.com/office/drawing/2014/main" xmlns="" val="741383347"/>
                    </a:ext>
                  </a:extLst>
                </a:gridCol>
                <a:gridCol w="455162">
                  <a:extLst>
                    <a:ext uri="{9D8B030D-6E8A-4147-A177-3AD203B41FA5}">
                      <a16:colId xmlns:a16="http://schemas.microsoft.com/office/drawing/2014/main" xmlns="" val="3945902648"/>
                    </a:ext>
                  </a:extLst>
                </a:gridCol>
                <a:gridCol w="694424">
                  <a:extLst>
                    <a:ext uri="{9D8B030D-6E8A-4147-A177-3AD203B41FA5}">
                      <a16:colId xmlns:a16="http://schemas.microsoft.com/office/drawing/2014/main" xmlns="" val="1950199867"/>
                    </a:ext>
                  </a:extLst>
                </a:gridCol>
                <a:gridCol w="1434619">
                  <a:extLst>
                    <a:ext uri="{9D8B030D-6E8A-4147-A177-3AD203B41FA5}">
                      <a16:colId xmlns:a16="http://schemas.microsoft.com/office/drawing/2014/main" xmlns="" val="912313036"/>
                    </a:ext>
                  </a:extLst>
                </a:gridCol>
              </a:tblGrid>
              <a:tr h="334816">
                <a:tc>
                  <a:txBody>
                    <a:bodyPr/>
                    <a:lstStyle/>
                    <a:p>
                      <a:r>
                        <a:rPr lang="en-GB" sz="1250" dirty="0" smtClean="0">
                          <a:solidFill>
                            <a:schemeClr val="tx1"/>
                          </a:solidFill>
                          <a:latin typeface="Arial" charset="0"/>
                          <a:ea typeface="Arial" charset="0"/>
                          <a:cs typeface="Arial" charset="0"/>
                        </a:rPr>
                        <a:t>Thermometer</a:t>
                      </a:r>
                      <a:endParaRPr lang="en-GB" sz="1250" dirty="0">
                        <a:solidFill>
                          <a:schemeClr val="tx1"/>
                        </a:solidFill>
                        <a:latin typeface="Arial" charset="0"/>
                        <a:ea typeface="Arial" charset="0"/>
                        <a:cs typeface="Arial" charset="0"/>
                      </a:endParaRPr>
                    </a:p>
                  </a:txBody>
                  <a:tcPr>
                    <a:solidFill>
                      <a:schemeClr val="accent4"/>
                    </a:solidFill>
                  </a:tcPr>
                </a:tc>
                <a:tc>
                  <a:txBody>
                    <a:bodyPr/>
                    <a:lstStyle/>
                    <a:p>
                      <a:r>
                        <a:rPr lang="en-GB" sz="1250" dirty="0">
                          <a:solidFill>
                            <a:schemeClr val="tx1"/>
                          </a:solidFill>
                          <a:latin typeface="Arial" charset="0"/>
                          <a:ea typeface="Arial" charset="0"/>
                          <a:cs typeface="Arial" charset="0"/>
                        </a:rPr>
                        <a:t>No. </a:t>
                      </a:r>
                    </a:p>
                  </a:txBody>
                  <a:tcPr>
                    <a:solidFill>
                      <a:schemeClr val="accent4"/>
                    </a:solidFill>
                  </a:tcPr>
                </a:tc>
                <a:tc>
                  <a:txBody>
                    <a:bodyPr/>
                    <a:lstStyle/>
                    <a:p>
                      <a:r>
                        <a:rPr lang="en-GB" sz="1250" dirty="0">
                          <a:solidFill>
                            <a:schemeClr val="tx1"/>
                          </a:solidFill>
                          <a:latin typeface="Arial" charset="0"/>
                          <a:ea typeface="Arial" charset="0"/>
                          <a:cs typeface="Arial" charset="0"/>
                        </a:rPr>
                        <a:t>Mean</a:t>
                      </a:r>
                    </a:p>
                  </a:txBody>
                  <a:tcPr>
                    <a:solidFill>
                      <a:schemeClr val="accent4"/>
                    </a:solidFill>
                  </a:tcPr>
                </a:tc>
                <a:tc>
                  <a:txBody>
                    <a:bodyPr/>
                    <a:lstStyle/>
                    <a:p>
                      <a:r>
                        <a:rPr lang="en-GB" sz="1250" dirty="0">
                          <a:solidFill>
                            <a:schemeClr val="tx1"/>
                          </a:solidFill>
                        </a:rPr>
                        <a:t>95% </a:t>
                      </a:r>
                      <a:r>
                        <a:rPr lang="en-GB" sz="1250" dirty="0" smtClean="0">
                          <a:solidFill>
                            <a:schemeClr val="tx1"/>
                          </a:solidFill>
                        </a:rPr>
                        <a:t>CI</a:t>
                      </a:r>
                      <a:endParaRPr lang="en-GB" sz="1250" dirty="0">
                        <a:solidFill>
                          <a:schemeClr val="tx1"/>
                        </a:solidFill>
                      </a:endParaRPr>
                    </a:p>
                  </a:txBody>
                  <a:tcPr>
                    <a:solidFill>
                      <a:schemeClr val="accent4"/>
                    </a:solidFill>
                  </a:tcPr>
                </a:tc>
                <a:extLst>
                  <a:ext uri="{0D108BD9-81ED-4DB2-BD59-A6C34878D82A}">
                    <a16:rowId xmlns:a16="http://schemas.microsoft.com/office/drawing/2014/main" xmlns="" val="1815591990"/>
                  </a:ext>
                </a:extLst>
              </a:tr>
              <a:tr h="519398">
                <a:tc>
                  <a:txBody>
                    <a:bodyPr/>
                    <a:lstStyle/>
                    <a:p>
                      <a:r>
                        <a:rPr lang="en-GB" sz="1250" dirty="0">
                          <a:latin typeface="Arial" charset="0"/>
                          <a:ea typeface="Arial" charset="0"/>
                          <a:cs typeface="Arial" charset="0"/>
                        </a:rPr>
                        <a:t>Cutaneous</a:t>
                      </a:r>
                    </a:p>
                  </a:txBody>
                  <a:tcPr/>
                </a:tc>
                <a:tc>
                  <a:txBody>
                    <a:bodyPr/>
                    <a:lstStyle/>
                    <a:p>
                      <a:r>
                        <a:rPr lang="en-GB" sz="1250" dirty="0">
                          <a:latin typeface="Arial" charset="0"/>
                          <a:ea typeface="Arial" charset="0"/>
                          <a:cs typeface="Arial" charset="0"/>
                        </a:rPr>
                        <a:t>60</a:t>
                      </a:r>
                    </a:p>
                  </a:txBody>
                  <a:tcPr/>
                </a:tc>
                <a:tc>
                  <a:txBody>
                    <a:bodyPr/>
                    <a:lstStyle/>
                    <a:p>
                      <a:r>
                        <a:rPr lang="en-GB" sz="1250" dirty="0">
                          <a:latin typeface="Arial" charset="0"/>
                          <a:ea typeface="Arial" charset="0"/>
                          <a:cs typeface="Arial" charset="0"/>
                        </a:rPr>
                        <a:t>36.3°c</a:t>
                      </a:r>
                    </a:p>
                  </a:txBody>
                  <a:tcPr/>
                </a:tc>
                <a:tc>
                  <a:txBody>
                    <a:bodyPr/>
                    <a:lstStyle/>
                    <a:p>
                      <a:pPr marL="0" marR="0" indent="0" algn="l" defTabSz="1425550" rtl="0" eaLnBrk="1" fontAlgn="auto" latinLnBrk="0" hangingPunct="1">
                        <a:lnSpc>
                          <a:spcPct val="100000"/>
                        </a:lnSpc>
                        <a:spcBef>
                          <a:spcPts val="0"/>
                        </a:spcBef>
                        <a:spcAft>
                          <a:spcPts val="0"/>
                        </a:spcAft>
                        <a:buClrTx/>
                        <a:buSzTx/>
                        <a:buFontTx/>
                        <a:buNone/>
                        <a:tabLst/>
                        <a:defRPr/>
                      </a:pPr>
                      <a:r>
                        <a:rPr lang="en-GB" sz="1250" dirty="0" smtClean="0">
                          <a:latin typeface="Arial" charset="0"/>
                          <a:ea typeface="Arial" charset="0"/>
                          <a:cs typeface="Arial" charset="0"/>
                        </a:rPr>
                        <a:t>36.2°c </a:t>
                      </a:r>
                      <a:r>
                        <a:rPr lang="en-GB" sz="1250" baseline="0" dirty="0" smtClean="0">
                          <a:latin typeface="Arial" charset="0"/>
                          <a:ea typeface="Arial" charset="0"/>
                          <a:cs typeface="Arial" charset="0"/>
                        </a:rPr>
                        <a:t>- </a:t>
                      </a:r>
                      <a:r>
                        <a:rPr lang="en-GB" sz="1250" dirty="0" smtClean="0">
                          <a:latin typeface="Arial" charset="0"/>
                          <a:ea typeface="Arial" charset="0"/>
                          <a:cs typeface="Arial" charset="0"/>
                        </a:rPr>
                        <a:t>36.4°c</a:t>
                      </a:r>
                    </a:p>
                    <a:p>
                      <a:endParaRPr lang="en-GB" sz="1250" dirty="0"/>
                    </a:p>
                  </a:txBody>
                  <a:tcPr/>
                </a:tc>
                <a:extLst>
                  <a:ext uri="{0D108BD9-81ED-4DB2-BD59-A6C34878D82A}">
                    <a16:rowId xmlns:a16="http://schemas.microsoft.com/office/drawing/2014/main" xmlns="" val="3317156512"/>
                  </a:ext>
                </a:extLst>
              </a:tr>
              <a:tr h="519398">
                <a:tc>
                  <a:txBody>
                    <a:bodyPr/>
                    <a:lstStyle/>
                    <a:p>
                      <a:r>
                        <a:rPr lang="en-GB" sz="1250" dirty="0">
                          <a:latin typeface="Arial" charset="0"/>
                          <a:ea typeface="Arial" charset="0"/>
                          <a:cs typeface="Arial" charset="0"/>
                        </a:rPr>
                        <a:t>Tympanic</a:t>
                      </a:r>
                    </a:p>
                  </a:txBody>
                  <a:tcPr/>
                </a:tc>
                <a:tc>
                  <a:txBody>
                    <a:bodyPr/>
                    <a:lstStyle/>
                    <a:p>
                      <a:r>
                        <a:rPr lang="en-GB" sz="1250" dirty="0">
                          <a:latin typeface="Arial" charset="0"/>
                          <a:ea typeface="Arial" charset="0"/>
                          <a:cs typeface="Arial" charset="0"/>
                        </a:rPr>
                        <a:t>60</a:t>
                      </a:r>
                    </a:p>
                  </a:txBody>
                  <a:tcPr/>
                </a:tc>
                <a:tc>
                  <a:txBody>
                    <a:bodyPr/>
                    <a:lstStyle/>
                    <a:p>
                      <a:r>
                        <a:rPr lang="en-GB" sz="1250" dirty="0">
                          <a:latin typeface="Arial" charset="0"/>
                          <a:ea typeface="Arial" charset="0"/>
                          <a:cs typeface="Arial" charset="0"/>
                        </a:rPr>
                        <a:t>36.6°c</a:t>
                      </a:r>
                    </a:p>
                  </a:txBody>
                  <a:tcPr/>
                </a:tc>
                <a:tc>
                  <a:txBody>
                    <a:bodyPr/>
                    <a:lstStyle/>
                    <a:p>
                      <a:pPr marL="0" marR="0" indent="0" algn="l" defTabSz="1425550" rtl="0" eaLnBrk="1" fontAlgn="auto" latinLnBrk="0" hangingPunct="1">
                        <a:lnSpc>
                          <a:spcPct val="100000"/>
                        </a:lnSpc>
                        <a:spcBef>
                          <a:spcPts val="0"/>
                        </a:spcBef>
                        <a:spcAft>
                          <a:spcPts val="0"/>
                        </a:spcAft>
                        <a:buClrTx/>
                        <a:buSzTx/>
                        <a:buFontTx/>
                        <a:buNone/>
                        <a:tabLst/>
                        <a:defRPr/>
                      </a:pPr>
                      <a:r>
                        <a:rPr lang="en-GB" sz="1250" dirty="0">
                          <a:latin typeface="Arial" charset="0"/>
                          <a:ea typeface="Arial" charset="0"/>
                          <a:cs typeface="Arial" charset="0"/>
                        </a:rPr>
                        <a:t> </a:t>
                      </a:r>
                      <a:r>
                        <a:rPr lang="en-GB" sz="1250" dirty="0" smtClean="0">
                          <a:latin typeface="Arial" charset="0"/>
                          <a:ea typeface="Arial" charset="0"/>
                          <a:cs typeface="Arial" charset="0"/>
                        </a:rPr>
                        <a:t>36.5°c - 36.7°c</a:t>
                      </a:r>
                    </a:p>
                    <a:p>
                      <a:endParaRPr lang="en-GB" sz="1250" dirty="0"/>
                    </a:p>
                  </a:txBody>
                  <a:tcPr/>
                </a:tc>
                <a:extLst>
                  <a:ext uri="{0D108BD9-81ED-4DB2-BD59-A6C34878D82A}">
                    <a16:rowId xmlns:a16="http://schemas.microsoft.com/office/drawing/2014/main" xmlns="" val="3994120269"/>
                  </a:ext>
                </a:extLst>
              </a:tr>
            </a:tbl>
          </a:graphicData>
        </a:graphic>
      </p:graphicFrame>
      <p:sp>
        <p:nvSpPr>
          <p:cNvPr id="39" name="Rectangle 38">
            <a:extLst>
              <a:ext uri="{FF2B5EF4-FFF2-40B4-BE49-F238E27FC236}">
                <a16:creationId xmlns:a16="http://schemas.microsoft.com/office/drawing/2014/main" xmlns="" id="{A0876F02-B111-4C1C-8BCA-CAA4B47A3A8D}"/>
              </a:ext>
            </a:extLst>
          </p:cNvPr>
          <p:cNvSpPr/>
          <p:nvPr/>
        </p:nvSpPr>
        <p:spPr>
          <a:xfrm>
            <a:off x="8073556" y="1286266"/>
            <a:ext cx="6865872" cy="253746"/>
          </a:xfrm>
          <a:prstGeom prst="rect">
            <a:avLst/>
          </a:prstGeom>
          <a:solidFill>
            <a:srgbClr val="94B6D2">
              <a:lumMod val="50000"/>
            </a:srgbClr>
          </a:solidFill>
          <a:ln w="12700" cap="flat" cmpd="sng" algn="ctr">
            <a:solidFill>
              <a:srgbClr val="94B6D2">
                <a:shade val="50000"/>
              </a:srgbClr>
            </a:solidFill>
            <a:prstDash val="solid"/>
          </a:ln>
          <a:effectLst/>
        </p:spPr>
        <p:txBody>
          <a:bodyPr rtlCol="0" anchor="ctr"/>
          <a:lstStyle/>
          <a:p>
            <a:pPr marL="0" marR="0" lvl="0" indent="0" algn="ctr" defTabSz="1548281" eaLnBrk="1" fontAlgn="auto" latinLnBrk="0" hangingPunct="1">
              <a:lnSpc>
                <a:spcPct val="100000"/>
              </a:lnSpc>
              <a:spcBef>
                <a:spcPts val="0"/>
              </a:spcBef>
              <a:spcAft>
                <a:spcPts val="0"/>
              </a:spcAft>
              <a:buClrTx/>
              <a:buSzTx/>
              <a:buFontTx/>
              <a:buNone/>
              <a:tabLst/>
              <a:defRPr/>
            </a:pPr>
            <a:r>
              <a:rPr kumimoji="0" lang="en-US" sz="1500" b="1"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rPr>
              <a:t>OBJECTIVE</a:t>
            </a:r>
            <a:endParaRPr kumimoji="0" lang="en-US" sz="1500" b="1"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charset="0"/>
              <a:ea typeface="Arial" charset="0"/>
              <a:cs typeface="Arial" charset="0"/>
            </a:endParaRPr>
          </a:p>
        </p:txBody>
      </p:sp>
      <p:sp>
        <p:nvSpPr>
          <p:cNvPr id="41" name="Text Box 192">
            <a:extLst>
              <a:ext uri="{FF2B5EF4-FFF2-40B4-BE49-F238E27FC236}">
                <a16:creationId xmlns:a16="http://schemas.microsoft.com/office/drawing/2014/main" xmlns="" id="{CC31DC31-73F9-48F5-9A8F-23BBBBA735A5}"/>
              </a:ext>
            </a:extLst>
          </p:cNvPr>
          <p:cNvSpPr txBox="1">
            <a:spLocks noChangeArrowheads="1"/>
          </p:cNvSpPr>
          <p:nvPr/>
        </p:nvSpPr>
        <p:spPr bwMode="auto">
          <a:xfrm>
            <a:off x="8073556" y="1549199"/>
            <a:ext cx="6865871" cy="749793"/>
          </a:xfrm>
          <a:prstGeom prst="rect">
            <a:avLst/>
          </a:prstGeom>
          <a:solidFill>
            <a:sysClr val="window" lastClr="FFFFFF"/>
          </a:solidFill>
          <a:ln w="28575" cap="flat" cmpd="sng" algn="ctr">
            <a:solidFill>
              <a:schemeClr val="accent1">
                <a:lumMod val="50000"/>
              </a:schemeClr>
            </a:solidFill>
            <a:prstDash val="solid"/>
          </a:ln>
          <a:effectLst/>
        </p:spPr>
        <p:txBody>
          <a:bodyPr wrap="square" lIns="85521" tIns="85521" rIns="85521" bIns="855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0" marR="0" lvl="0" indent="0" defTabSz="1548281" eaLnBrk="0" fontAlgn="auto" latinLnBrk="0" hangingPunct="0">
              <a:lnSpc>
                <a:spcPct val="100000"/>
              </a:lnSpc>
              <a:spcBef>
                <a:spcPts val="0"/>
              </a:spcBef>
              <a:spcAft>
                <a:spcPts val="0"/>
              </a:spcAft>
              <a:buClrTx/>
              <a:buSzTx/>
              <a:buFontTx/>
              <a:buNone/>
              <a:tabLst/>
              <a:defRPr/>
            </a:pPr>
            <a:r>
              <a:rPr lang="en-GB" sz="1250" kern="0" dirty="0" smtClean="0">
                <a:solidFill>
                  <a:prstClr val="black"/>
                </a:solidFill>
                <a:latin typeface="Arial" panose="020B0604020202020204" pitchFamily="34" charset="0"/>
                <a:cs typeface="Arial" panose="020B0604020202020204" pitchFamily="34" charset="0"/>
              </a:rPr>
              <a:t>To assess the concordance between temperature measurements taken using infrared tympanic and infrared cutaneous thermometers, on patients attending ENT outpatient clinic in Princess of Wales Hospital.</a:t>
            </a:r>
            <a:endParaRPr kumimoji="0" lang="en-GB" sz="125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8" name="TextBox 7"/>
          <p:cNvSpPr txBox="1"/>
          <p:nvPr/>
        </p:nvSpPr>
        <p:spPr>
          <a:xfrm>
            <a:off x="4333471" y="6089868"/>
            <a:ext cx="2907220" cy="1438855"/>
          </a:xfrm>
          <a:prstGeom prst="rect">
            <a:avLst/>
          </a:prstGeom>
          <a:noFill/>
        </p:spPr>
        <p:txBody>
          <a:bodyPr wrap="square" rtlCol="0">
            <a:spAutoFit/>
          </a:bodyPr>
          <a:lstStyle/>
          <a:p>
            <a:r>
              <a:rPr lang="en-GB" sz="1250" dirty="0">
                <a:latin typeface="Arial" charset="0"/>
                <a:ea typeface="Arial" charset="0"/>
                <a:cs typeface="Arial" charset="0"/>
              </a:rPr>
              <a:t>The cutaneous thermometer measured on average 0.34°c lower than the tympanic thermometer. </a:t>
            </a:r>
            <a:endParaRPr lang="en-GB" sz="1250" dirty="0" smtClean="0">
              <a:latin typeface="Arial" charset="0"/>
              <a:ea typeface="Arial" charset="0"/>
              <a:cs typeface="Arial" charset="0"/>
            </a:endParaRPr>
          </a:p>
          <a:p>
            <a:endParaRPr lang="en-GB" sz="1250" dirty="0" smtClean="0">
              <a:latin typeface="Arial" charset="0"/>
              <a:ea typeface="Arial" charset="0"/>
              <a:cs typeface="Arial" charset="0"/>
            </a:endParaRPr>
          </a:p>
          <a:p>
            <a:r>
              <a:rPr lang="en-GB" sz="1250" dirty="0" smtClean="0">
                <a:latin typeface="Arial" charset="0"/>
                <a:ea typeface="Arial" charset="0"/>
                <a:cs typeface="Arial" charset="0"/>
              </a:rPr>
              <a:t>The </a:t>
            </a:r>
            <a:r>
              <a:rPr lang="en-GB" sz="1250" dirty="0">
                <a:latin typeface="Arial" charset="0"/>
                <a:ea typeface="Arial" charset="0"/>
                <a:cs typeface="Arial" charset="0"/>
              </a:rPr>
              <a:t>difference </a:t>
            </a:r>
            <a:r>
              <a:rPr lang="en-GB" sz="1250" dirty="0" smtClean="0">
                <a:latin typeface="Arial" charset="0"/>
                <a:ea typeface="Arial" charset="0"/>
                <a:cs typeface="Arial" charset="0"/>
              </a:rPr>
              <a:t>in measurements was </a:t>
            </a:r>
            <a:r>
              <a:rPr lang="en-GB" sz="1250" dirty="0">
                <a:latin typeface="Arial" charset="0"/>
                <a:ea typeface="Arial" charset="0"/>
                <a:cs typeface="Arial" charset="0"/>
              </a:rPr>
              <a:t>statistically significant (P&lt;0.05</a:t>
            </a:r>
            <a:r>
              <a:rPr lang="en-GB" sz="1250" dirty="0" smtClean="0">
                <a:latin typeface="Arial" charset="0"/>
                <a:ea typeface="Arial" charset="0"/>
                <a:cs typeface="Arial" charset="0"/>
              </a:rPr>
              <a:t>).</a:t>
            </a:r>
            <a:endParaRPr lang="en-GB" sz="1250" dirty="0">
              <a:latin typeface="Arial" charset="0"/>
              <a:ea typeface="Arial" charset="0"/>
              <a:cs typeface="Arial" charset="0"/>
            </a:endParaRPr>
          </a:p>
          <a:p>
            <a:endParaRPr lang="en-GB" sz="1250" dirty="0"/>
          </a:p>
        </p:txBody>
      </p:sp>
      <p:pic>
        <p:nvPicPr>
          <p:cNvPr id="1026" name="Picture 2" descr="NT Wal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92850" y="340059"/>
            <a:ext cx="1346577" cy="606908"/>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xmlns="" id="{75346224-E4EE-4157-91D7-4AE35C381EB9}"/>
              </a:ext>
            </a:extLst>
          </p:cNvPr>
          <p:cNvSpPr/>
          <p:nvPr/>
        </p:nvSpPr>
        <p:spPr>
          <a:xfrm>
            <a:off x="288474" y="4652520"/>
            <a:ext cx="7085961" cy="1040672"/>
          </a:xfrm>
          <a:prstGeom prst="rect">
            <a:avLst/>
          </a:prstGeom>
          <a:solidFill>
            <a:srgbClr val="968C8C">
              <a:lumMod val="40000"/>
              <a:lumOff val="60000"/>
            </a:srgbClr>
          </a:solidFill>
          <a:ln w="25400" cap="flat" cmpd="sng" algn="ctr">
            <a:solidFill>
              <a:srgbClr val="94B6D2">
                <a:shade val="50000"/>
              </a:srgbClr>
            </a:solidFill>
            <a:prstDash val="solid"/>
          </a:ln>
          <a:effectLst/>
        </p:spPr>
        <p:txBody>
          <a:bodyPr rtlCol="0" anchor="ctr"/>
          <a:lstStyle/>
          <a:p>
            <a:pPr defTabSz="1548281">
              <a:defRPr/>
            </a:pPr>
            <a:r>
              <a:rPr lang="en-GB" sz="1250" dirty="0" smtClean="0">
                <a:latin typeface="Arial" charset="0"/>
                <a:ea typeface="Arial" charset="0"/>
                <a:cs typeface="Arial" charset="0"/>
              </a:rPr>
              <a:t>3 </a:t>
            </a:r>
            <a:r>
              <a:rPr lang="en-GB" sz="1250" kern="0" dirty="0" smtClean="0">
                <a:solidFill>
                  <a:prstClr val="black"/>
                </a:solidFill>
                <a:latin typeface="Arial" charset="0"/>
                <a:ea typeface="Arial" charset="0"/>
                <a:cs typeface="Arial" charset="0"/>
              </a:rPr>
              <a:t>patient </a:t>
            </a:r>
            <a:r>
              <a:rPr lang="en-GB" sz="1250" kern="0" dirty="0">
                <a:solidFill>
                  <a:prstClr val="black"/>
                </a:solidFill>
                <a:latin typeface="Arial" charset="0"/>
                <a:ea typeface="Arial" charset="0"/>
                <a:cs typeface="Arial" charset="0"/>
              </a:rPr>
              <a:t>readings </a:t>
            </a:r>
            <a:r>
              <a:rPr lang="en-GB" sz="1250" kern="0" dirty="0" smtClean="0">
                <a:solidFill>
                  <a:prstClr val="black"/>
                </a:solidFill>
                <a:latin typeface="Arial" charset="0"/>
                <a:ea typeface="Arial" charset="0"/>
                <a:cs typeface="Arial" charset="0"/>
              </a:rPr>
              <a:t>were excluded from analysis due </a:t>
            </a:r>
            <a:r>
              <a:rPr lang="en-GB" sz="1250" kern="0" dirty="0">
                <a:solidFill>
                  <a:prstClr val="black"/>
                </a:solidFill>
                <a:latin typeface="Arial" charset="0"/>
                <a:ea typeface="Arial" charset="0"/>
                <a:cs typeface="Arial" charset="0"/>
              </a:rPr>
              <a:t>to </a:t>
            </a:r>
            <a:r>
              <a:rPr lang="en-GB" sz="1250" kern="0" dirty="0" smtClean="0">
                <a:solidFill>
                  <a:prstClr val="black"/>
                </a:solidFill>
                <a:latin typeface="Arial" charset="0"/>
                <a:ea typeface="Arial" charset="0"/>
                <a:cs typeface="Arial" charset="0"/>
              </a:rPr>
              <a:t>erroneous extreme low </a:t>
            </a:r>
            <a:r>
              <a:rPr lang="en-GB" sz="1250" kern="0" dirty="0">
                <a:solidFill>
                  <a:prstClr val="black"/>
                </a:solidFill>
                <a:latin typeface="Arial" charset="0"/>
                <a:ea typeface="Arial" charset="0"/>
                <a:cs typeface="Arial" charset="0"/>
              </a:rPr>
              <a:t>temperature measurements on the cutaneous thermometer (28.4</a:t>
            </a:r>
            <a:r>
              <a:rPr lang="en-GB" sz="1250" dirty="0">
                <a:latin typeface="Arial" charset="0"/>
                <a:ea typeface="Arial" charset="0"/>
                <a:cs typeface="Arial" charset="0"/>
              </a:rPr>
              <a:t>°c,</a:t>
            </a:r>
            <a:r>
              <a:rPr lang="en-GB" sz="1250" kern="0" dirty="0">
                <a:solidFill>
                  <a:prstClr val="black"/>
                </a:solidFill>
                <a:latin typeface="Arial" charset="0"/>
                <a:ea typeface="Arial" charset="0"/>
                <a:cs typeface="Arial" charset="0"/>
              </a:rPr>
              <a:t> </a:t>
            </a:r>
            <a:r>
              <a:rPr lang="en-GB" sz="1250" dirty="0">
                <a:latin typeface="Arial" charset="0"/>
                <a:ea typeface="Arial" charset="0"/>
                <a:cs typeface="Arial" charset="0"/>
              </a:rPr>
              <a:t>32.8°c, </a:t>
            </a:r>
            <a:r>
              <a:rPr lang="en-GB" sz="1250" dirty="0" smtClean="0">
                <a:latin typeface="Arial" charset="0"/>
                <a:ea typeface="Arial" charset="0"/>
                <a:cs typeface="Arial" charset="0"/>
              </a:rPr>
              <a:t>33.5°c), as these were not compatible with life.</a:t>
            </a:r>
          </a:p>
          <a:p>
            <a:pPr lvl="0" defTabSz="1548281">
              <a:defRPr/>
            </a:pPr>
            <a:endParaRPr lang="en-GB" sz="1250" dirty="0" smtClean="0">
              <a:latin typeface="Arial" charset="0"/>
              <a:ea typeface="Arial" charset="0"/>
              <a:cs typeface="Arial" charset="0"/>
            </a:endParaRPr>
          </a:p>
          <a:p>
            <a:pPr lvl="0" defTabSz="1548281">
              <a:defRPr/>
            </a:pPr>
            <a:r>
              <a:rPr lang="en-GB" sz="1250" dirty="0" smtClean="0">
                <a:latin typeface="Arial" charset="0"/>
                <a:ea typeface="Arial" charset="0"/>
                <a:cs typeface="Arial" charset="0"/>
              </a:rPr>
              <a:t>There </a:t>
            </a:r>
            <a:r>
              <a:rPr lang="en-GB" sz="1250" dirty="0">
                <a:latin typeface="Arial" charset="0"/>
                <a:ea typeface="Arial" charset="0"/>
                <a:cs typeface="Arial" charset="0"/>
              </a:rPr>
              <a:t>were no recorded pyrexia (&gt;37.8°c) in the 60 </a:t>
            </a:r>
            <a:r>
              <a:rPr lang="en-GB" sz="1250" dirty="0" smtClean="0">
                <a:latin typeface="Arial" charset="0"/>
                <a:ea typeface="Arial" charset="0"/>
                <a:cs typeface="Arial" charset="0"/>
              </a:rPr>
              <a:t>patients.</a:t>
            </a:r>
            <a:endParaRPr kumimoji="0" lang="en-GB" sz="125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1241341000"/>
              </p:ext>
            </p:extLst>
          </p:nvPr>
        </p:nvGraphicFramePr>
        <p:xfrm>
          <a:off x="3870055" y="10691813"/>
          <a:ext cx="5767931" cy="45053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Rounded Rectangle 8"/>
          <p:cNvSpPr/>
          <p:nvPr/>
        </p:nvSpPr>
        <p:spPr>
          <a:xfrm>
            <a:off x="8133904" y="2842594"/>
            <a:ext cx="1703198" cy="1050002"/>
          </a:xfrm>
          <a:prstGeom prst="roundRect">
            <a:avLst/>
          </a:prstGeom>
          <a:solidFill>
            <a:srgbClr val="D5D1D1"/>
          </a:solidFill>
          <a:ln w="28575">
            <a:solidFill>
              <a:srgbClr val="6B85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200" dirty="0">
                <a:solidFill>
                  <a:schemeClr val="tx1"/>
                </a:solidFill>
                <a:latin typeface="Arial" charset="0"/>
                <a:ea typeface="Arial" charset="0"/>
                <a:cs typeface="Arial" charset="0"/>
              </a:rPr>
              <a:t>63 consecutive patients attending ENT Clinic in Princess of Wales Hospital</a:t>
            </a:r>
          </a:p>
        </p:txBody>
      </p:sp>
      <p:sp>
        <p:nvSpPr>
          <p:cNvPr id="40" name="Rounded Rectangle 39"/>
          <p:cNvSpPr/>
          <p:nvPr/>
        </p:nvSpPr>
        <p:spPr>
          <a:xfrm>
            <a:off x="10679359" y="2840411"/>
            <a:ext cx="1752487" cy="1052185"/>
          </a:xfrm>
          <a:prstGeom prst="roundRect">
            <a:avLst/>
          </a:prstGeom>
          <a:solidFill>
            <a:srgbClr val="D5D1D1"/>
          </a:solidFill>
          <a:ln w="28575">
            <a:solidFill>
              <a:srgbClr val="6B85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200" dirty="0" smtClean="0">
                <a:solidFill>
                  <a:schemeClr val="tx1"/>
                </a:solidFill>
                <a:latin typeface="Arial" charset="0"/>
                <a:ea typeface="Arial" charset="0"/>
                <a:cs typeface="Arial" charset="0"/>
              </a:rPr>
              <a:t>Temperature measured using both infrared tympanic and </a:t>
            </a:r>
            <a:r>
              <a:rPr lang="en-GB" sz="1200" smtClean="0">
                <a:solidFill>
                  <a:schemeClr val="tx1"/>
                </a:solidFill>
                <a:latin typeface="Arial" charset="0"/>
                <a:ea typeface="Arial" charset="0"/>
                <a:cs typeface="Arial" charset="0"/>
              </a:rPr>
              <a:t>cutaneous </a:t>
            </a:r>
            <a:r>
              <a:rPr lang="en-GB" sz="1200" smtClean="0">
                <a:solidFill>
                  <a:schemeClr val="tx1"/>
                </a:solidFill>
                <a:latin typeface="Arial" charset="0"/>
                <a:ea typeface="Arial" charset="0"/>
                <a:cs typeface="Arial" charset="0"/>
              </a:rPr>
              <a:t>thermometers</a:t>
            </a:r>
            <a:endParaRPr lang="en-GB" sz="1200" dirty="0">
              <a:solidFill>
                <a:schemeClr val="tx1"/>
              </a:solidFill>
              <a:latin typeface="Arial" charset="0"/>
              <a:ea typeface="Arial" charset="0"/>
              <a:cs typeface="Arial" charset="0"/>
            </a:endParaRPr>
          </a:p>
        </p:txBody>
      </p:sp>
      <p:sp>
        <p:nvSpPr>
          <p:cNvPr id="43" name="Rounded Rectangle 42"/>
          <p:cNvSpPr/>
          <p:nvPr/>
        </p:nvSpPr>
        <p:spPr>
          <a:xfrm>
            <a:off x="13212710" y="2855266"/>
            <a:ext cx="1688659" cy="1069130"/>
          </a:xfrm>
          <a:prstGeom prst="roundRect">
            <a:avLst/>
          </a:prstGeom>
          <a:solidFill>
            <a:srgbClr val="D5D1D1"/>
          </a:solidFill>
          <a:ln w="28575">
            <a:solidFill>
              <a:srgbClr val="6B85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1200" dirty="0" smtClean="0">
                <a:solidFill>
                  <a:schemeClr val="tx1"/>
                </a:solidFill>
                <a:latin typeface="Arial" charset="0"/>
                <a:ea typeface="Arial" charset="0"/>
                <a:cs typeface="Arial" charset="0"/>
              </a:rPr>
              <a:t>Agreement between methods was tested using Bland-Altman plot and Paired T-Test</a:t>
            </a:r>
            <a:endParaRPr lang="en-GB" sz="1200" dirty="0">
              <a:solidFill>
                <a:schemeClr val="tx1"/>
              </a:solidFill>
              <a:latin typeface="Arial" charset="0"/>
              <a:ea typeface="Arial" charset="0"/>
              <a:cs typeface="Arial" charset="0"/>
            </a:endParaRPr>
          </a:p>
        </p:txBody>
      </p:sp>
      <p:sp>
        <p:nvSpPr>
          <p:cNvPr id="17" name="Right Arrow 16"/>
          <p:cNvSpPr/>
          <p:nvPr/>
        </p:nvSpPr>
        <p:spPr>
          <a:xfrm>
            <a:off x="9972496" y="3181152"/>
            <a:ext cx="571469" cy="294699"/>
          </a:xfrm>
          <a:prstGeom prst="rightArrow">
            <a:avLst/>
          </a:prstGeom>
          <a:solidFill>
            <a:schemeClr val="accent4"/>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ight Arrow 43"/>
          <p:cNvSpPr/>
          <p:nvPr/>
        </p:nvSpPr>
        <p:spPr>
          <a:xfrm>
            <a:off x="12553762" y="3172717"/>
            <a:ext cx="571469" cy="294699"/>
          </a:xfrm>
          <a:prstGeom prst="rightArrow">
            <a:avLst/>
          </a:prstGeom>
          <a:solidFill>
            <a:schemeClr val="accent4"/>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4" name="Picture 2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787081" y="2731301"/>
            <a:ext cx="1991425" cy="1120413"/>
          </a:xfrm>
          <a:prstGeom prst="rect">
            <a:avLst/>
          </a:prstGeom>
          <a:ln w="28575">
            <a:solidFill>
              <a:srgbClr val="6B859A"/>
            </a:solidFill>
          </a:ln>
        </p:spPr>
      </p:pic>
      <p:sp>
        <p:nvSpPr>
          <p:cNvPr id="25" name="TextBox 24"/>
          <p:cNvSpPr txBox="1"/>
          <p:nvPr/>
        </p:nvSpPr>
        <p:spPr>
          <a:xfrm>
            <a:off x="168316" y="2732427"/>
            <a:ext cx="5742154" cy="1246495"/>
          </a:xfrm>
          <a:prstGeom prst="rect">
            <a:avLst/>
          </a:prstGeom>
          <a:noFill/>
        </p:spPr>
        <p:txBody>
          <a:bodyPr wrap="square" rtlCol="0">
            <a:spAutoFit/>
          </a:bodyPr>
          <a:lstStyle/>
          <a:p>
            <a:pPr lvl="0" defTabSz="1548281" eaLnBrk="0" hangingPunct="0">
              <a:defRPr/>
            </a:pPr>
            <a:r>
              <a:rPr lang="en-GB" sz="1250" kern="0" dirty="0">
                <a:solidFill>
                  <a:prstClr val="black"/>
                </a:solidFill>
                <a:latin typeface="Arial" charset="0"/>
                <a:ea typeface="Arial" charset="0"/>
                <a:cs typeface="Arial" charset="0"/>
              </a:rPr>
              <a:t>Rectal and oral thermometers give </a:t>
            </a:r>
            <a:r>
              <a:rPr lang="en-GB" sz="1250" kern="0" dirty="0" smtClean="0">
                <a:solidFill>
                  <a:prstClr val="black"/>
                </a:solidFill>
                <a:latin typeface="Arial" charset="0"/>
                <a:ea typeface="Arial" charset="0"/>
                <a:cs typeface="Arial" charset="0"/>
              </a:rPr>
              <a:t>the best estimate </a:t>
            </a:r>
            <a:r>
              <a:rPr lang="en-GB" sz="1250" kern="0" dirty="0">
                <a:solidFill>
                  <a:prstClr val="black"/>
                </a:solidFill>
                <a:latin typeface="Arial" charset="0"/>
                <a:ea typeface="Arial" charset="0"/>
                <a:cs typeface="Arial" charset="0"/>
              </a:rPr>
              <a:t>for core body temperature, however they are less acceptable to patients and risk contamination with Covid-19 via contact with bodily fluids</a:t>
            </a:r>
            <a:r>
              <a:rPr lang="en-GB" sz="1250" kern="0" baseline="30000" dirty="0">
                <a:solidFill>
                  <a:prstClr val="black"/>
                </a:solidFill>
                <a:latin typeface="Arial" charset="0"/>
                <a:ea typeface="Arial" charset="0"/>
                <a:cs typeface="Arial" charset="0"/>
              </a:rPr>
              <a:t>1,2</a:t>
            </a:r>
            <a:r>
              <a:rPr lang="en-GB" sz="1250" kern="0" dirty="0">
                <a:solidFill>
                  <a:prstClr val="black"/>
                </a:solidFill>
                <a:latin typeface="Arial" charset="0"/>
                <a:ea typeface="Arial" charset="0"/>
                <a:cs typeface="Arial" charset="0"/>
              </a:rPr>
              <a:t>. </a:t>
            </a:r>
            <a:r>
              <a:rPr lang="en-GB" sz="1250" kern="0" dirty="0" smtClean="0">
                <a:solidFill>
                  <a:prstClr val="black"/>
                </a:solidFill>
                <a:latin typeface="Arial" charset="0"/>
                <a:ea typeface="Arial" charset="0"/>
                <a:cs typeface="Arial" charset="0"/>
              </a:rPr>
              <a:t>Tympanic </a:t>
            </a:r>
            <a:r>
              <a:rPr lang="en-GB" sz="1250" kern="0" dirty="0">
                <a:solidFill>
                  <a:prstClr val="black"/>
                </a:solidFill>
                <a:latin typeface="Arial" charset="0"/>
                <a:ea typeface="Arial" charset="0"/>
                <a:cs typeface="Arial" charset="0"/>
              </a:rPr>
              <a:t>thermometers are often used as a surrogate marker for body temperature</a:t>
            </a:r>
            <a:r>
              <a:rPr lang="en-GB" sz="1250" kern="0" baseline="30000" dirty="0">
                <a:solidFill>
                  <a:prstClr val="black"/>
                </a:solidFill>
                <a:latin typeface="Arial" charset="0"/>
                <a:ea typeface="Arial" charset="0"/>
                <a:cs typeface="Arial" charset="0"/>
              </a:rPr>
              <a:t>2</a:t>
            </a:r>
            <a:r>
              <a:rPr lang="en-GB" sz="1250" kern="0" dirty="0">
                <a:solidFill>
                  <a:prstClr val="black"/>
                </a:solidFill>
                <a:latin typeface="Arial" charset="0"/>
                <a:ea typeface="Arial" charset="0"/>
                <a:cs typeface="Arial" charset="0"/>
              </a:rPr>
              <a:t>. Infrared cutaneous thermometers may also be considered as they do not require any direct contact with the patient</a:t>
            </a:r>
            <a:r>
              <a:rPr lang="en-GB" sz="1250" kern="0" baseline="30000" dirty="0">
                <a:solidFill>
                  <a:prstClr val="black"/>
                </a:solidFill>
                <a:latin typeface="Arial" charset="0"/>
                <a:ea typeface="Arial" charset="0"/>
                <a:cs typeface="Arial" charset="0"/>
              </a:rPr>
              <a:t>3</a:t>
            </a:r>
            <a:r>
              <a:rPr lang="en-GB" sz="1250" kern="0" dirty="0">
                <a:solidFill>
                  <a:prstClr val="black"/>
                </a:solidFill>
                <a:latin typeface="Arial" charset="0"/>
                <a:ea typeface="Arial" charset="0"/>
                <a:cs typeface="Arial" charset="0"/>
              </a:rPr>
              <a:t>.</a:t>
            </a:r>
          </a:p>
        </p:txBody>
      </p:sp>
    </p:spTree>
    <p:extLst>
      <p:ext uri="{BB962C8B-B14F-4D97-AF65-F5344CB8AC3E}">
        <p14:creationId xmlns:p14="http://schemas.microsoft.com/office/powerpoint/2010/main" val="3045197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283</TotalTime>
  <Words>686</Words>
  <Application>Microsoft Macintosh PowerPoint</Application>
  <PresentationFormat>Custom</PresentationFormat>
  <Paragraphs>68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Calibri Light</vt:lpstr>
      <vt:lpstr>Arial</vt:lpstr>
      <vt:lpstr>Office Theme</vt:lpstr>
      <vt:lpstr>PowerPoint Presentation</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 Ye</dc:creator>
  <cp:lastModifiedBy>MCKENNA M. (704937)</cp:lastModifiedBy>
  <cp:revision>46</cp:revision>
  <dcterms:created xsi:type="dcterms:W3CDTF">2020-09-06T17:06:52Z</dcterms:created>
  <dcterms:modified xsi:type="dcterms:W3CDTF">2020-09-28T21:46:45Z</dcterms:modified>
</cp:coreProperties>
</file>