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14565313" cy="9601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15"/>
    <p:restoredTop sz="94694"/>
  </p:normalViewPr>
  <p:slideViewPr>
    <p:cSldViewPr snapToGrid="0" snapToObjects="1">
      <p:cViewPr>
        <p:scale>
          <a:sx n="87" d="100"/>
          <a:sy n="87" d="100"/>
        </p:scale>
        <p:origin x="20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ameshoward/Documents/Medicine/Research/2020-01%20ESPO/Tidal%20flow%20against%20ETT%20Ang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dirty="0">
                <a:solidFill>
                  <a:schemeClr val="tx1"/>
                </a:solidFill>
              </a:rPr>
              <a:t>Tidal Volume (right) and Peak Inspiratory Pressure (left) Against Angle of Bend (x-axis)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Sheet1!$B$2</c:f>
              <c:strCache>
                <c:ptCount val="1"/>
                <c:pt idx="0">
                  <c:v>VT (ml)</c:v>
                </c:pt>
              </c:strCache>
            </c:strRef>
          </c:tx>
          <c:spPr>
            <a:ln w="28575" cap="rnd">
              <a:solidFill>
                <a:schemeClr val="accent1"/>
              </a:solidFill>
              <a:round/>
            </a:ln>
            <a:effectLst/>
          </c:spPr>
          <c:marker>
            <c:symbol val="none"/>
          </c:marker>
          <c:cat>
            <c:numRef>
              <c:f>Sheet1!$A$3:$A$10</c:f>
              <c:numCache>
                <c:formatCode>General</c:formatCode>
                <c:ptCount val="8"/>
                <c:pt idx="0">
                  <c:v>0</c:v>
                </c:pt>
                <c:pt idx="1">
                  <c:v>15</c:v>
                </c:pt>
                <c:pt idx="2">
                  <c:v>30</c:v>
                </c:pt>
                <c:pt idx="3">
                  <c:v>45</c:v>
                </c:pt>
                <c:pt idx="4">
                  <c:v>60</c:v>
                </c:pt>
                <c:pt idx="5">
                  <c:v>75</c:v>
                </c:pt>
                <c:pt idx="6">
                  <c:v>90</c:v>
                </c:pt>
                <c:pt idx="7">
                  <c:v>105</c:v>
                </c:pt>
              </c:numCache>
            </c:numRef>
          </c:cat>
          <c:val>
            <c:numRef>
              <c:f>Sheet1!$B$3:$B$10</c:f>
              <c:numCache>
                <c:formatCode>General</c:formatCode>
                <c:ptCount val="8"/>
                <c:pt idx="0">
                  <c:v>189</c:v>
                </c:pt>
                <c:pt idx="1">
                  <c:v>194</c:v>
                </c:pt>
                <c:pt idx="2">
                  <c:v>204</c:v>
                </c:pt>
                <c:pt idx="3">
                  <c:v>202</c:v>
                </c:pt>
                <c:pt idx="4">
                  <c:v>174</c:v>
                </c:pt>
                <c:pt idx="5">
                  <c:v>132</c:v>
                </c:pt>
                <c:pt idx="6">
                  <c:v>67</c:v>
                </c:pt>
                <c:pt idx="7">
                  <c:v>53</c:v>
                </c:pt>
              </c:numCache>
            </c:numRef>
          </c:val>
          <c:smooth val="0"/>
          <c:extLst>
            <c:ext xmlns:c16="http://schemas.microsoft.com/office/drawing/2014/chart" uri="{C3380CC4-5D6E-409C-BE32-E72D297353CC}">
              <c16:uniqueId val="{00000000-BAB1-774D-BAF2-C18342E0FCFA}"/>
            </c:ext>
          </c:extLst>
        </c:ser>
        <c:dLbls>
          <c:showLegendKey val="0"/>
          <c:showVal val="0"/>
          <c:showCatName val="0"/>
          <c:showSerName val="0"/>
          <c:showPercent val="0"/>
          <c:showBubbleSize val="0"/>
        </c:dLbls>
        <c:marker val="1"/>
        <c:smooth val="0"/>
        <c:axId val="265615392"/>
        <c:axId val="297384976"/>
      </c:lineChart>
      <c:lineChart>
        <c:grouping val="standard"/>
        <c:varyColors val="0"/>
        <c:ser>
          <c:idx val="1"/>
          <c:order val="1"/>
          <c:tx>
            <c:strRef>
              <c:f>Sheet1!$C$2</c:f>
              <c:strCache>
                <c:ptCount val="1"/>
                <c:pt idx="0">
                  <c:v>P Insp (mbar)</c:v>
                </c:pt>
              </c:strCache>
            </c:strRef>
          </c:tx>
          <c:spPr>
            <a:ln w="28575" cap="rnd">
              <a:solidFill>
                <a:schemeClr val="accent2"/>
              </a:solidFill>
              <a:round/>
            </a:ln>
            <a:effectLst/>
          </c:spPr>
          <c:marker>
            <c:symbol val="none"/>
          </c:marker>
          <c:val>
            <c:numRef>
              <c:f>Sheet1!$C$3:$C$10</c:f>
              <c:numCache>
                <c:formatCode>General</c:formatCode>
                <c:ptCount val="8"/>
                <c:pt idx="0">
                  <c:v>15</c:v>
                </c:pt>
                <c:pt idx="1">
                  <c:v>15</c:v>
                </c:pt>
                <c:pt idx="2">
                  <c:v>16</c:v>
                </c:pt>
                <c:pt idx="3">
                  <c:v>16</c:v>
                </c:pt>
                <c:pt idx="4">
                  <c:v>16</c:v>
                </c:pt>
                <c:pt idx="5">
                  <c:v>18</c:v>
                </c:pt>
                <c:pt idx="6">
                  <c:v>21</c:v>
                </c:pt>
                <c:pt idx="7">
                  <c:v>20</c:v>
                </c:pt>
              </c:numCache>
            </c:numRef>
          </c:val>
          <c:smooth val="0"/>
          <c:extLst>
            <c:ext xmlns:c16="http://schemas.microsoft.com/office/drawing/2014/chart" uri="{C3380CC4-5D6E-409C-BE32-E72D297353CC}">
              <c16:uniqueId val="{00000001-BAB1-774D-BAF2-C18342E0FCFA}"/>
            </c:ext>
          </c:extLst>
        </c:ser>
        <c:dLbls>
          <c:showLegendKey val="0"/>
          <c:showVal val="0"/>
          <c:showCatName val="0"/>
          <c:showSerName val="0"/>
          <c:showPercent val="0"/>
          <c:showBubbleSize val="0"/>
        </c:dLbls>
        <c:marker val="1"/>
        <c:smooth val="0"/>
        <c:axId val="265056880"/>
        <c:axId val="265080784"/>
      </c:lineChart>
      <c:catAx>
        <c:axId val="26561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97384976"/>
        <c:crosses val="autoZero"/>
        <c:auto val="1"/>
        <c:lblAlgn val="ctr"/>
        <c:lblOffset val="100"/>
        <c:noMultiLvlLbl val="0"/>
      </c:catAx>
      <c:valAx>
        <c:axId val="297384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65615392"/>
        <c:crosses val="autoZero"/>
        <c:crossBetween val="between"/>
      </c:valAx>
      <c:valAx>
        <c:axId val="26508078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65056880"/>
        <c:crosses val="max"/>
        <c:crossBetween val="between"/>
      </c:valAx>
      <c:catAx>
        <c:axId val="265056880"/>
        <c:scaling>
          <c:orientation val="minMax"/>
        </c:scaling>
        <c:delete val="1"/>
        <c:axPos val="b"/>
        <c:majorTickMark val="out"/>
        <c:minorTickMark val="none"/>
        <c:tickLblPos val="nextTo"/>
        <c:crossAx val="2650807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2399" y="1571308"/>
            <a:ext cx="12380516" cy="3342640"/>
          </a:xfrm>
        </p:spPr>
        <p:txBody>
          <a:bodyPr anchor="b"/>
          <a:lstStyle>
            <a:lvl1pPr algn="ctr">
              <a:defRPr sz="8400"/>
            </a:lvl1pPr>
          </a:lstStyle>
          <a:p>
            <a:r>
              <a:rPr lang="en-GB"/>
              <a:t>Click to edit Master title style</a:t>
            </a:r>
            <a:endParaRPr lang="en-US" dirty="0"/>
          </a:p>
        </p:txBody>
      </p:sp>
      <p:sp>
        <p:nvSpPr>
          <p:cNvPr id="3" name="Subtitle 2"/>
          <p:cNvSpPr>
            <a:spLocks noGrp="1"/>
          </p:cNvSpPr>
          <p:nvPr>
            <p:ph type="subTitle" idx="1"/>
          </p:nvPr>
        </p:nvSpPr>
        <p:spPr>
          <a:xfrm>
            <a:off x="1820664" y="5042853"/>
            <a:ext cx="10923985"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BD76A0F-0B4A-FB4D-9B51-0A1D5C357374}" type="datetimeFigureOut">
              <a:rPr lang="en-GB" smtClean="0"/>
              <a:t>27/09/2020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FDF52B-25E1-B245-9D17-385CFC94F088}" type="slidenum">
              <a:rPr lang="en-GB" smtClean="0"/>
              <a:t>‹#›</a:t>
            </a:fld>
            <a:endParaRPr lang="en-GB"/>
          </a:p>
        </p:txBody>
      </p:sp>
    </p:spTree>
    <p:extLst>
      <p:ext uri="{BB962C8B-B14F-4D97-AF65-F5344CB8AC3E}">
        <p14:creationId xmlns:p14="http://schemas.microsoft.com/office/powerpoint/2010/main" val="1218984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BD76A0F-0B4A-FB4D-9B51-0A1D5C357374}" type="datetimeFigureOut">
              <a:rPr lang="en-GB" smtClean="0"/>
              <a:t>27/09/2020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FDF52B-25E1-B245-9D17-385CFC94F088}" type="slidenum">
              <a:rPr lang="en-GB" smtClean="0"/>
              <a:t>‹#›</a:t>
            </a:fld>
            <a:endParaRPr lang="en-GB"/>
          </a:p>
        </p:txBody>
      </p:sp>
    </p:spTree>
    <p:extLst>
      <p:ext uri="{BB962C8B-B14F-4D97-AF65-F5344CB8AC3E}">
        <p14:creationId xmlns:p14="http://schemas.microsoft.com/office/powerpoint/2010/main" val="313073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23303" y="511175"/>
            <a:ext cx="3140646" cy="8136573"/>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01366" y="511175"/>
            <a:ext cx="9239870" cy="813657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BD76A0F-0B4A-FB4D-9B51-0A1D5C357374}" type="datetimeFigureOut">
              <a:rPr lang="en-GB" smtClean="0"/>
              <a:t>27/09/2020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FDF52B-25E1-B245-9D17-385CFC94F088}" type="slidenum">
              <a:rPr lang="en-GB" smtClean="0"/>
              <a:t>‹#›</a:t>
            </a:fld>
            <a:endParaRPr lang="en-GB"/>
          </a:p>
        </p:txBody>
      </p:sp>
    </p:spTree>
    <p:extLst>
      <p:ext uri="{BB962C8B-B14F-4D97-AF65-F5344CB8AC3E}">
        <p14:creationId xmlns:p14="http://schemas.microsoft.com/office/powerpoint/2010/main" val="1211149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BD76A0F-0B4A-FB4D-9B51-0A1D5C357374}" type="datetimeFigureOut">
              <a:rPr lang="en-GB" smtClean="0"/>
              <a:t>27/09/2020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FDF52B-25E1-B245-9D17-385CFC94F088}" type="slidenum">
              <a:rPr lang="en-GB" smtClean="0"/>
              <a:t>‹#›</a:t>
            </a:fld>
            <a:endParaRPr lang="en-GB"/>
          </a:p>
        </p:txBody>
      </p:sp>
    </p:spTree>
    <p:extLst>
      <p:ext uri="{BB962C8B-B14F-4D97-AF65-F5344CB8AC3E}">
        <p14:creationId xmlns:p14="http://schemas.microsoft.com/office/powerpoint/2010/main" val="255675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3780" y="2393635"/>
            <a:ext cx="12562582" cy="3993832"/>
          </a:xfrm>
        </p:spPr>
        <p:txBody>
          <a:bodyPr anchor="b"/>
          <a:lstStyle>
            <a:lvl1pPr>
              <a:defRPr sz="8400"/>
            </a:lvl1pPr>
          </a:lstStyle>
          <a:p>
            <a:r>
              <a:rPr lang="en-GB"/>
              <a:t>Click to edit Master title style</a:t>
            </a:r>
            <a:endParaRPr lang="en-US" dirty="0"/>
          </a:p>
        </p:txBody>
      </p:sp>
      <p:sp>
        <p:nvSpPr>
          <p:cNvPr id="3" name="Text Placeholder 2"/>
          <p:cNvSpPr>
            <a:spLocks noGrp="1"/>
          </p:cNvSpPr>
          <p:nvPr>
            <p:ph type="body" idx="1"/>
          </p:nvPr>
        </p:nvSpPr>
        <p:spPr>
          <a:xfrm>
            <a:off x="993780" y="6425250"/>
            <a:ext cx="12562582"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BD76A0F-0B4A-FB4D-9B51-0A1D5C357374}" type="datetimeFigureOut">
              <a:rPr lang="en-GB" smtClean="0"/>
              <a:t>27/09/2020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FDF52B-25E1-B245-9D17-385CFC94F088}" type="slidenum">
              <a:rPr lang="en-GB" smtClean="0"/>
              <a:t>‹#›</a:t>
            </a:fld>
            <a:endParaRPr lang="en-GB"/>
          </a:p>
        </p:txBody>
      </p:sp>
    </p:spTree>
    <p:extLst>
      <p:ext uri="{BB962C8B-B14F-4D97-AF65-F5344CB8AC3E}">
        <p14:creationId xmlns:p14="http://schemas.microsoft.com/office/powerpoint/2010/main" val="19117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01365" y="2555875"/>
            <a:ext cx="6190258" cy="60918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373690" y="2555875"/>
            <a:ext cx="6190258" cy="60918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BD76A0F-0B4A-FB4D-9B51-0A1D5C357374}" type="datetimeFigureOut">
              <a:rPr lang="en-GB" smtClean="0"/>
              <a:t>27/09/2020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FDF52B-25E1-B245-9D17-385CFC94F088}" type="slidenum">
              <a:rPr lang="en-GB" smtClean="0"/>
              <a:t>‹#›</a:t>
            </a:fld>
            <a:endParaRPr lang="en-GB"/>
          </a:p>
        </p:txBody>
      </p:sp>
    </p:spTree>
    <p:extLst>
      <p:ext uri="{BB962C8B-B14F-4D97-AF65-F5344CB8AC3E}">
        <p14:creationId xmlns:p14="http://schemas.microsoft.com/office/powerpoint/2010/main" val="1105080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3263" y="511177"/>
            <a:ext cx="12562582" cy="1855788"/>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03264" y="2353628"/>
            <a:ext cx="6161809"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a:t>Click to edit Master text styles</a:t>
            </a:r>
          </a:p>
        </p:txBody>
      </p:sp>
      <p:sp>
        <p:nvSpPr>
          <p:cNvPr id="4" name="Content Placeholder 3"/>
          <p:cNvSpPr>
            <a:spLocks noGrp="1"/>
          </p:cNvSpPr>
          <p:nvPr>
            <p:ph sz="half" idx="2"/>
          </p:nvPr>
        </p:nvSpPr>
        <p:spPr>
          <a:xfrm>
            <a:off x="1003264" y="3507105"/>
            <a:ext cx="6161809" cy="51584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373691" y="2353628"/>
            <a:ext cx="6192155"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a:t>Click to edit Master text styles</a:t>
            </a:r>
          </a:p>
        </p:txBody>
      </p:sp>
      <p:sp>
        <p:nvSpPr>
          <p:cNvPr id="6" name="Content Placeholder 5"/>
          <p:cNvSpPr>
            <a:spLocks noGrp="1"/>
          </p:cNvSpPr>
          <p:nvPr>
            <p:ph sz="quarter" idx="4"/>
          </p:nvPr>
        </p:nvSpPr>
        <p:spPr>
          <a:xfrm>
            <a:off x="7373691" y="3507105"/>
            <a:ext cx="6192155" cy="51584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BD76A0F-0B4A-FB4D-9B51-0A1D5C357374}" type="datetimeFigureOut">
              <a:rPr lang="en-GB" smtClean="0"/>
              <a:t>27/09/2020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FDF52B-25E1-B245-9D17-385CFC94F088}" type="slidenum">
              <a:rPr lang="en-GB" smtClean="0"/>
              <a:t>‹#›</a:t>
            </a:fld>
            <a:endParaRPr lang="en-GB"/>
          </a:p>
        </p:txBody>
      </p:sp>
    </p:spTree>
    <p:extLst>
      <p:ext uri="{BB962C8B-B14F-4D97-AF65-F5344CB8AC3E}">
        <p14:creationId xmlns:p14="http://schemas.microsoft.com/office/powerpoint/2010/main" val="262209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BD76A0F-0B4A-FB4D-9B51-0A1D5C357374}" type="datetimeFigureOut">
              <a:rPr lang="en-GB" smtClean="0"/>
              <a:t>27/09/2020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FDF52B-25E1-B245-9D17-385CFC94F088}" type="slidenum">
              <a:rPr lang="en-GB" smtClean="0"/>
              <a:t>‹#›</a:t>
            </a:fld>
            <a:endParaRPr lang="en-GB"/>
          </a:p>
        </p:txBody>
      </p:sp>
    </p:spTree>
    <p:extLst>
      <p:ext uri="{BB962C8B-B14F-4D97-AF65-F5344CB8AC3E}">
        <p14:creationId xmlns:p14="http://schemas.microsoft.com/office/powerpoint/2010/main" val="4250971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76A0F-0B4A-FB4D-9B51-0A1D5C357374}" type="datetimeFigureOut">
              <a:rPr lang="en-GB" smtClean="0"/>
              <a:t>27/09/2020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FDF52B-25E1-B245-9D17-385CFC94F088}" type="slidenum">
              <a:rPr lang="en-GB" smtClean="0"/>
              <a:t>‹#›</a:t>
            </a:fld>
            <a:endParaRPr lang="en-GB"/>
          </a:p>
        </p:txBody>
      </p:sp>
    </p:spTree>
    <p:extLst>
      <p:ext uri="{BB962C8B-B14F-4D97-AF65-F5344CB8AC3E}">
        <p14:creationId xmlns:p14="http://schemas.microsoft.com/office/powerpoint/2010/main" val="3500951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262" y="640080"/>
            <a:ext cx="4697693" cy="2240280"/>
          </a:xfrm>
        </p:spPr>
        <p:txBody>
          <a:bodyPr anchor="b"/>
          <a:lstStyle>
            <a:lvl1pPr>
              <a:defRPr sz="4480"/>
            </a:lvl1pPr>
          </a:lstStyle>
          <a:p>
            <a:r>
              <a:rPr lang="en-GB"/>
              <a:t>Click to edit Master title style</a:t>
            </a:r>
            <a:endParaRPr lang="en-US" dirty="0"/>
          </a:p>
        </p:txBody>
      </p:sp>
      <p:sp>
        <p:nvSpPr>
          <p:cNvPr id="3" name="Content Placeholder 2"/>
          <p:cNvSpPr>
            <a:spLocks noGrp="1"/>
          </p:cNvSpPr>
          <p:nvPr>
            <p:ph idx="1"/>
          </p:nvPr>
        </p:nvSpPr>
        <p:spPr>
          <a:xfrm>
            <a:off x="6192155" y="1382397"/>
            <a:ext cx="737369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03262" y="2880360"/>
            <a:ext cx="4697693"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3BD76A0F-0B4A-FB4D-9B51-0A1D5C357374}" type="datetimeFigureOut">
              <a:rPr lang="en-GB" smtClean="0"/>
              <a:t>27/09/2020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FDF52B-25E1-B245-9D17-385CFC94F088}" type="slidenum">
              <a:rPr lang="en-GB" smtClean="0"/>
              <a:t>‹#›</a:t>
            </a:fld>
            <a:endParaRPr lang="en-GB"/>
          </a:p>
        </p:txBody>
      </p:sp>
    </p:spTree>
    <p:extLst>
      <p:ext uri="{BB962C8B-B14F-4D97-AF65-F5344CB8AC3E}">
        <p14:creationId xmlns:p14="http://schemas.microsoft.com/office/powerpoint/2010/main" val="387479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262" y="640080"/>
            <a:ext cx="4697693" cy="2240280"/>
          </a:xfrm>
        </p:spPr>
        <p:txBody>
          <a:bodyPr anchor="b"/>
          <a:lstStyle>
            <a:lvl1pPr>
              <a:defRPr sz="4480"/>
            </a:lvl1pPr>
          </a:lstStyle>
          <a:p>
            <a:r>
              <a:rPr lang="en-GB"/>
              <a:t>Click to edit Master title style</a:t>
            </a:r>
            <a:endParaRPr lang="en-US" dirty="0"/>
          </a:p>
        </p:txBody>
      </p:sp>
      <p:sp>
        <p:nvSpPr>
          <p:cNvPr id="3" name="Picture Placeholder 2"/>
          <p:cNvSpPr>
            <a:spLocks noGrp="1" noChangeAspect="1"/>
          </p:cNvSpPr>
          <p:nvPr>
            <p:ph type="pic" idx="1"/>
          </p:nvPr>
        </p:nvSpPr>
        <p:spPr>
          <a:xfrm>
            <a:off x="6192155" y="1382397"/>
            <a:ext cx="737369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GB"/>
              <a:t>Click icon to add picture</a:t>
            </a:r>
            <a:endParaRPr lang="en-US" dirty="0"/>
          </a:p>
        </p:txBody>
      </p:sp>
      <p:sp>
        <p:nvSpPr>
          <p:cNvPr id="4" name="Text Placeholder 3"/>
          <p:cNvSpPr>
            <a:spLocks noGrp="1"/>
          </p:cNvSpPr>
          <p:nvPr>
            <p:ph type="body" sz="half" idx="2"/>
          </p:nvPr>
        </p:nvSpPr>
        <p:spPr>
          <a:xfrm>
            <a:off x="1003262" y="2880360"/>
            <a:ext cx="4697693"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3BD76A0F-0B4A-FB4D-9B51-0A1D5C357374}" type="datetimeFigureOut">
              <a:rPr lang="en-GB" smtClean="0"/>
              <a:t>27/09/2020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FDF52B-25E1-B245-9D17-385CFC94F088}" type="slidenum">
              <a:rPr lang="en-GB" smtClean="0"/>
              <a:t>‹#›</a:t>
            </a:fld>
            <a:endParaRPr lang="en-GB"/>
          </a:p>
        </p:txBody>
      </p:sp>
    </p:spTree>
    <p:extLst>
      <p:ext uri="{BB962C8B-B14F-4D97-AF65-F5344CB8AC3E}">
        <p14:creationId xmlns:p14="http://schemas.microsoft.com/office/powerpoint/2010/main" val="3793381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1366" y="511177"/>
            <a:ext cx="12562582" cy="185578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01366" y="2555875"/>
            <a:ext cx="12562582" cy="60918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01365" y="8898892"/>
            <a:ext cx="3277195"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3BD76A0F-0B4A-FB4D-9B51-0A1D5C357374}" type="datetimeFigureOut">
              <a:rPr lang="en-GB" smtClean="0"/>
              <a:t>27/09/2020</a:t>
            </a:fld>
            <a:endParaRPr lang="en-GB"/>
          </a:p>
        </p:txBody>
      </p:sp>
      <p:sp>
        <p:nvSpPr>
          <p:cNvPr id="5" name="Footer Placeholder 4"/>
          <p:cNvSpPr>
            <a:spLocks noGrp="1"/>
          </p:cNvSpPr>
          <p:nvPr>
            <p:ph type="ftr" sz="quarter" idx="3"/>
          </p:nvPr>
        </p:nvSpPr>
        <p:spPr>
          <a:xfrm>
            <a:off x="4824760" y="8898892"/>
            <a:ext cx="4915793"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286753" y="8898892"/>
            <a:ext cx="3277195"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A0FDF52B-25E1-B245-9D17-385CFC94F088}" type="slidenum">
              <a:rPr lang="en-GB" smtClean="0"/>
              <a:t>‹#›</a:t>
            </a:fld>
            <a:endParaRPr lang="en-GB"/>
          </a:p>
        </p:txBody>
      </p:sp>
    </p:spTree>
    <p:extLst>
      <p:ext uri="{BB962C8B-B14F-4D97-AF65-F5344CB8AC3E}">
        <p14:creationId xmlns:p14="http://schemas.microsoft.com/office/powerpoint/2010/main" val="7649741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G"/><Relationship Id="rId7"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chart" Target="../charts/chart1.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FFE4">
                <a:alpha val="90000"/>
              </a:srgbClr>
            </a:gs>
            <a:gs pos="100000">
              <a:schemeClr val="accent1">
                <a:lumMod val="45000"/>
                <a:lumOff val="55000"/>
                <a:alpha val="90000"/>
              </a:schemeClr>
            </a:gs>
            <a:gs pos="100000">
              <a:schemeClr val="accent1">
                <a:lumMod val="45000"/>
                <a:lumOff val="55000"/>
              </a:schemeClr>
            </a:gs>
            <a:gs pos="100000">
              <a:schemeClr val="accent1">
                <a:lumMod val="30000"/>
                <a:lumOff val="70000"/>
                <a:alpha val="90000"/>
              </a:schemeClr>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5C2AD7-78AC-AA46-8BC0-8723FE9A6D91}"/>
              </a:ext>
            </a:extLst>
          </p:cNvPr>
          <p:cNvSpPr txBox="1">
            <a:spLocks/>
          </p:cNvSpPr>
          <p:nvPr/>
        </p:nvSpPr>
        <p:spPr>
          <a:xfrm>
            <a:off x="1945343" y="39142"/>
            <a:ext cx="10674626" cy="1011298"/>
          </a:xfrm>
          <a:prstGeom prst="rect">
            <a:avLst/>
          </a:prstGeom>
        </p:spPr>
        <p:txBody>
          <a:bodyPr vert="horz" lIns="91440" tIns="45720" rIns="91440" bIns="45720" rtlCol="0" anchor="b">
            <a:noAutofit/>
          </a:bodyPr>
          <a:lstStyle>
            <a:lvl1pPr algn="ctr" defTabSz="1280160" rtl="0" eaLnBrk="1" latinLnBrk="0" hangingPunct="1">
              <a:lnSpc>
                <a:spcPct val="90000"/>
              </a:lnSpc>
              <a:spcBef>
                <a:spcPct val="0"/>
              </a:spcBef>
              <a:buNone/>
              <a:defRPr sz="8400" kern="1200">
                <a:solidFill>
                  <a:schemeClr val="tx1"/>
                </a:solidFill>
                <a:latin typeface="+mj-lt"/>
                <a:ea typeface="+mj-ea"/>
                <a:cs typeface="+mj-cs"/>
              </a:defRPr>
            </a:lvl1pPr>
          </a:lstStyle>
          <a:p>
            <a:r>
              <a:rPr lang="en-GB" sz="3200" dirty="0"/>
              <a:t>An In-Vitro study of Endotracheal tube function related to tonsillar gag compression – too kinky?</a:t>
            </a:r>
          </a:p>
        </p:txBody>
      </p:sp>
      <p:pic>
        <p:nvPicPr>
          <p:cNvPr id="5" name="Picture 4" descr="A picture containing indoor, sitting, table, small&#10;&#10;Description automatically generated">
            <a:extLst>
              <a:ext uri="{FF2B5EF4-FFF2-40B4-BE49-F238E27FC236}">
                <a16:creationId xmlns:a16="http://schemas.microsoft.com/office/drawing/2014/main" id="{23491EAA-4E9D-3545-BFE0-1BFBDD7A553E}"/>
              </a:ext>
            </a:extLst>
          </p:cNvPr>
          <p:cNvPicPr>
            <a:picLocks noChangeAspect="1"/>
          </p:cNvPicPr>
          <p:nvPr/>
        </p:nvPicPr>
        <p:blipFill rotWithShape="1">
          <a:blip r:embed="rId2"/>
          <a:srcRect l="6972" r="21144"/>
          <a:stretch/>
        </p:blipFill>
        <p:spPr>
          <a:xfrm>
            <a:off x="776744" y="4049321"/>
            <a:ext cx="2005174" cy="2027344"/>
          </a:xfrm>
          <a:prstGeom prst="rect">
            <a:avLst/>
          </a:prstGeom>
        </p:spPr>
      </p:pic>
      <p:pic>
        <p:nvPicPr>
          <p:cNvPr id="6" name="Picture 5" descr="A picture containing person, indoor, person, sitting&#10;&#10;Description automatically generated">
            <a:extLst>
              <a:ext uri="{FF2B5EF4-FFF2-40B4-BE49-F238E27FC236}">
                <a16:creationId xmlns:a16="http://schemas.microsoft.com/office/drawing/2014/main" id="{3118F492-DC87-3143-8B68-28CF031DF50E}"/>
              </a:ext>
            </a:extLst>
          </p:cNvPr>
          <p:cNvPicPr>
            <a:picLocks noChangeAspect="1"/>
          </p:cNvPicPr>
          <p:nvPr/>
        </p:nvPicPr>
        <p:blipFill rotWithShape="1">
          <a:blip r:embed="rId3"/>
          <a:srcRect l="24548" t="25225" r="4476" b="6847"/>
          <a:stretch/>
        </p:blipFill>
        <p:spPr>
          <a:xfrm>
            <a:off x="5677787" y="6902887"/>
            <a:ext cx="3209740" cy="2303876"/>
          </a:xfrm>
          <a:prstGeom prst="rect">
            <a:avLst/>
          </a:prstGeom>
        </p:spPr>
      </p:pic>
      <p:graphicFrame>
        <p:nvGraphicFramePr>
          <p:cNvPr id="7" name="Chart 6">
            <a:extLst>
              <a:ext uri="{FF2B5EF4-FFF2-40B4-BE49-F238E27FC236}">
                <a16:creationId xmlns:a16="http://schemas.microsoft.com/office/drawing/2014/main" id="{7EEE8810-0144-A146-943B-9ECB9B03A023}"/>
              </a:ext>
            </a:extLst>
          </p:cNvPr>
          <p:cNvGraphicFramePr>
            <a:graphicFrameLocks/>
          </p:cNvGraphicFramePr>
          <p:nvPr>
            <p:extLst>
              <p:ext uri="{D42A27DB-BD31-4B8C-83A1-F6EECF244321}">
                <p14:modId xmlns:p14="http://schemas.microsoft.com/office/powerpoint/2010/main" val="1569360086"/>
              </p:ext>
            </p:extLst>
          </p:nvPr>
        </p:nvGraphicFramePr>
        <p:xfrm>
          <a:off x="4996656" y="4049321"/>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6E0F7EC2-5621-2342-A4BF-714F358EA866}"/>
              </a:ext>
            </a:extLst>
          </p:cNvPr>
          <p:cNvSpPr txBox="1"/>
          <p:nvPr/>
        </p:nvSpPr>
        <p:spPr>
          <a:xfrm>
            <a:off x="786809" y="1446028"/>
            <a:ext cx="3965944" cy="2554545"/>
          </a:xfrm>
          <a:prstGeom prst="rect">
            <a:avLst/>
          </a:prstGeom>
          <a:noFill/>
        </p:spPr>
        <p:txBody>
          <a:bodyPr wrap="square" rtlCol="0">
            <a:spAutoFit/>
          </a:bodyPr>
          <a:lstStyle/>
          <a:p>
            <a:r>
              <a:rPr lang="en-GB" sz="1600" dirty="0"/>
              <a:t>Selection of an inappropriate blade for the Boyle-Davis gag during tonsillectomy can result in the endotracheal tube (ETT) becoming kinked or compromised, usually at the base of the tongue. This may not be immediately recognised and can potentially place a patient at risk. As a result we decided to investigate the relation of airway obstruction to the degree of bending of an ETT.</a:t>
            </a:r>
          </a:p>
        </p:txBody>
      </p:sp>
      <p:sp>
        <p:nvSpPr>
          <p:cNvPr id="11" name="TextBox 10">
            <a:extLst>
              <a:ext uri="{FF2B5EF4-FFF2-40B4-BE49-F238E27FC236}">
                <a16:creationId xmlns:a16="http://schemas.microsoft.com/office/drawing/2014/main" id="{27C2E71A-8C6B-7448-8228-34F688EF1254}"/>
              </a:ext>
            </a:extLst>
          </p:cNvPr>
          <p:cNvSpPr txBox="1"/>
          <p:nvPr/>
        </p:nvSpPr>
        <p:spPr>
          <a:xfrm>
            <a:off x="4996656" y="1446028"/>
            <a:ext cx="4572000" cy="2800767"/>
          </a:xfrm>
          <a:prstGeom prst="rect">
            <a:avLst/>
          </a:prstGeom>
          <a:noFill/>
        </p:spPr>
        <p:txBody>
          <a:bodyPr wrap="square" rtlCol="0">
            <a:spAutoFit/>
          </a:bodyPr>
          <a:lstStyle/>
          <a:p>
            <a:r>
              <a:rPr lang="en-GB" sz="1600" dirty="0"/>
              <a:t>No significant change was noted in tidal volume at degrees of bend up to 45</a:t>
            </a:r>
            <a:r>
              <a:rPr lang="en-GB" sz="1600" baseline="30000" dirty="0"/>
              <a:t>0</a:t>
            </a:r>
            <a:r>
              <a:rPr lang="en-GB" sz="1600" dirty="0"/>
              <a:t>. Beyond this the flow decreased markedly in an approximately linear fashion. Beyond 60</a:t>
            </a:r>
            <a:r>
              <a:rPr lang="en-GB" sz="1600" baseline="30000" dirty="0"/>
              <a:t>0</a:t>
            </a:r>
            <a:r>
              <a:rPr lang="en-GB" sz="1600" dirty="0"/>
              <a:t> the peak pressure also increased despite being set on the machine, possibly related to the high degree of obstruction. An obstructive morphology (flattening) was noted on the flow-loop from 60</a:t>
            </a:r>
            <a:r>
              <a:rPr lang="en-GB" sz="1600" baseline="30000" dirty="0"/>
              <a:t>0</a:t>
            </a:r>
            <a:r>
              <a:rPr lang="en-GB" sz="1600" dirty="0"/>
              <a:t> and a saw-tooth pattern from 75</a:t>
            </a:r>
            <a:r>
              <a:rPr lang="en-GB" sz="1600" baseline="30000" dirty="0"/>
              <a:t>0</a:t>
            </a:r>
            <a:r>
              <a:rPr lang="en-GB" sz="1600" dirty="0"/>
              <a:t> (shown to the right). This pattern has been noted elsewhere related to luminal obstruction</a:t>
            </a:r>
            <a:r>
              <a:rPr lang="en-GB" sz="1600" baseline="30000" dirty="0"/>
              <a:t>1</a:t>
            </a:r>
            <a:r>
              <a:rPr lang="en-GB" sz="1600" dirty="0"/>
              <a:t>.</a:t>
            </a:r>
          </a:p>
          <a:p>
            <a:endParaRPr lang="en-GB" sz="1600" dirty="0"/>
          </a:p>
        </p:txBody>
      </p:sp>
      <p:sp>
        <p:nvSpPr>
          <p:cNvPr id="12" name="TextBox 11">
            <a:extLst>
              <a:ext uri="{FF2B5EF4-FFF2-40B4-BE49-F238E27FC236}">
                <a16:creationId xmlns:a16="http://schemas.microsoft.com/office/drawing/2014/main" id="{E81356D6-5F49-8143-ABAB-9C103BD8C4B3}"/>
              </a:ext>
            </a:extLst>
          </p:cNvPr>
          <p:cNvSpPr txBox="1"/>
          <p:nvPr/>
        </p:nvSpPr>
        <p:spPr>
          <a:xfrm>
            <a:off x="9878209" y="4498233"/>
            <a:ext cx="3965944" cy="3539430"/>
          </a:xfrm>
          <a:prstGeom prst="rect">
            <a:avLst/>
          </a:prstGeom>
          <a:noFill/>
        </p:spPr>
        <p:txBody>
          <a:bodyPr wrap="square" rtlCol="0">
            <a:spAutoFit/>
          </a:bodyPr>
          <a:lstStyle/>
          <a:p>
            <a:r>
              <a:rPr lang="en-GB" sz="1600" dirty="0"/>
              <a:t>A reassuring (and perhaps surprisingly) high tolerance to bending was noted given that changes in the tidal volume and flow loop only occurred at degrees of bend beyond 45</a:t>
            </a:r>
            <a:r>
              <a:rPr lang="en-GB" sz="1600" baseline="30000" dirty="0"/>
              <a:t>0</a:t>
            </a:r>
            <a:r>
              <a:rPr lang="en-GB" sz="1600" dirty="0"/>
              <a:t>. Beyond this there is a linear reduction with 50% reduction in tidal volume at &gt;80</a:t>
            </a:r>
            <a:r>
              <a:rPr lang="en-GB" sz="1600" baseline="30000" dirty="0"/>
              <a:t>0</a:t>
            </a:r>
            <a:r>
              <a:rPr lang="en-GB" sz="1600" dirty="0"/>
              <a:t> bend. </a:t>
            </a:r>
          </a:p>
          <a:p>
            <a:r>
              <a:rPr lang="en-GB" sz="1600" dirty="0"/>
              <a:t>The increase in peak pressure despite this being limited on the anaesthetic machine is also a concern as this could result in further barotrauma to compound the ventilatory difficulty.</a:t>
            </a:r>
          </a:p>
          <a:p>
            <a:r>
              <a:rPr lang="en-GB" sz="1600" dirty="0"/>
              <a:t>A high index of suspicion is still required to ensure early recognition of this situation and prevent patient harm.</a:t>
            </a:r>
          </a:p>
        </p:txBody>
      </p:sp>
      <p:sp>
        <p:nvSpPr>
          <p:cNvPr id="13" name="TextBox 12">
            <a:extLst>
              <a:ext uri="{FF2B5EF4-FFF2-40B4-BE49-F238E27FC236}">
                <a16:creationId xmlns:a16="http://schemas.microsoft.com/office/drawing/2014/main" id="{E703CF30-BD22-3546-85B5-AFC49DA135FD}"/>
              </a:ext>
            </a:extLst>
          </p:cNvPr>
          <p:cNvSpPr txBox="1"/>
          <p:nvPr/>
        </p:nvSpPr>
        <p:spPr>
          <a:xfrm>
            <a:off x="9568656" y="8256325"/>
            <a:ext cx="4571999" cy="954107"/>
          </a:xfrm>
          <a:prstGeom prst="rect">
            <a:avLst/>
          </a:prstGeom>
          <a:noFill/>
        </p:spPr>
        <p:txBody>
          <a:bodyPr wrap="square" rtlCol="0">
            <a:spAutoFit/>
          </a:bodyPr>
          <a:lstStyle/>
          <a:p>
            <a:r>
              <a:rPr lang="en-GB" sz="1400" u="sng" dirty="0"/>
              <a:t>References:</a:t>
            </a:r>
          </a:p>
          <a:p>
            <a:r>
              <a:rPr lang="en-GB" sz="1400" dirty="0"/>
              <a:t>Neukirch F, </a:t>
            </a:r>
            <a:r>
              <a:rPr lang="en-GB" sz="1400" dirty="0" err="1"/>
              <a:t>Weitzenblum</a:t>
            </a:r>
            <a:r>
              <a:rPr lang="en-GB" sz="1400" dirty="0"/>
              <a:t> E, Liard R, et al. Frequency and correlates of the saw-tooth pattern of flow-volume curves in an epidemiological survey. Chest. 1992;101(2):425-31. </a:t>
            </a:r>
          </a:p>
        </p:txBody>
      </p:sp>
      <p:sp>
        <p:nvSpPr>
          <p:cNvPr id="14" name="TextBox 13">
            <a:extLst>
              <a:ext uri="{FF2B5EF4-FFF2-40B4-BE49-F238E27FC236}">
                <a16:creationId xmlns:a16="http://schemas.microsoft.com/office/drawing/2014/main" id="{9C988BA3-F07A-F843-B2AF-99CAC681669D}"/>
              </a:ext>
            </a:extLst>
          </p:cNvPr>
          <p:cNvSpPr txBox="1"/>
          <p:nvPr/>
        </p:nvSpPr>
        <p:spPr>
          <a:xfrm>
            <a:off x="786809" y="6933203"/>
            <a:ext cx="3965944" cy="2554545"/>
          </a:xfrm>
          <a:prstGeom prst="rect">
            <a:avLst/>
          </a:prstGeom>
          <a:noFill/>
        </p:spPr>
        <p:txBody>
          <a:bodyPr wrap="square" rtlCol="0">
            <a:spAutoFit/>
          </a:bodyPr>
          <a:lstStyle/>
          <a:p>
            <a:r>
              <a:rPr lang="en-GB" sz="1600" dirty="0"/>
              <a:t>A 5.5mm inner diameter Rae ETT was connected to simulated lungs (a ventilation balloon) and ventilated with a standard anaesthetic circuit using a pressure-controlled program (peak inspiratory pressure 15 cm H</a:t>
            </a:r>
            <a:r>
              <a:rPr lang="en-GB" sz="1600" baseline="-25000" dirty="0"/>
              <a:t>2</a:t>
            </a:r>
            <a:r>
              <a:rPr lang="en-GB" sz="1600" dirty="0"/>
              <a:t>O, 14 breaths per minute). The tidal volume, flow pattern and pressures were recorded as the Rae tube was serially bent through 15</a:t>
            </a:r>
            <a:r>
              <a:rPr lang="en-GB" sz="1600" baseline="30000" dirty="0"/>
              <a:t>0</a:t>
            </a:r>
            <a:r>
              <a:rPr lang="en-GB" sz="1600" dirty="0"/>
              <a:t> increments.</a:t>
            </a:r>
          </a:p>
          <a:p>
            <a:endParaRPr lang="en-GB" sz="1600" dirty="0"/>
          </a:p>
        </p:txBody>
      </p:sp>
      <p:pic>
        <p:nvPicPr>
          <p:cNvPr id="18" name="Picture 17" descr="A close up of a computer&#10;&#10;Description automatically generated">
            <a:extLst>
              <a:ext uri="{FF2B5EF4-FFF2-40B4-BE49-F238E27FC236}">
                <a16:creationId xmlns:a16="http://schemas.microsoft.com/office/drawing/2014/main" id="{795EF156-5A7E-DE47-83B9-F07CA21972FF}"/>
              </a:ext>
            </a:extLst>
          </p:cNvPr>
          <p:cNvPicPr>
            <a:picLocks noChangeAspect="1"/>
          </p:cNvPicPr>
          <p:nvPr/>
        </p:nvPicPr>
        <p:blipFill rotWithShape="1">
          <a:blip r:embed="rId5"/>
          <a:srcRect l="37381" t="31333" r="23179" b="56925"/>
          <a:stretch/>
        </p:blipFill>
        <p:spPr>
          <a:xfrm>
            <a:off x="10474346" y="1662339"/>
            <a:ext cx="3044279" cy="665504"/>
          </a:xfrm>
          <a:prstGeom prst="rect">
            <a:avLst/>
          </a:prstGeom>
        </p:spPr>
      </p:pic>
      <p:pic>
        <p:nvPicPr>
          <p:cNvPr id="20" name="Picture 19" descr="A close up of a computer&#10;&#10;Description automatically generated">
            <a:extLst>
              <a:ext uri="{FF2B5EF4-FFF2-40B4-BE49-F238E27FC236}">
                <a16:creationId xmlns:a16="http://schemas.microsoft.com/office/drawing/2014/main" id="{A26B1CF5-9F29-894B-90F3-7CC7A557D929}"/>
              </a:ext>
            </a:extLst>
          </p:cNvPr>
          <p:cNvPicPr>
            <a:picLocks noChangeAspect="1"/>
          </p:cNvPicPr>
          <p:nvPr/>
        </p:nvPicPr>
        <p:blipFill rotWithShape="1">
          <a:blip r:embed="rId6"/>
          <a:srcRect l="39198" t="35968" r="22914" b="53540"/>
          <a:stretch/>
        </p:blipFill>
        <p:spPr>
          <a:xfrm>
            <a:off x="10474346" y="3462877"/>
            <a:ext cx="3044279" cy="632231"/>
          </a:xfrm>
          <a:prstGeom prst="rect">
            <a:avLst/>
          </a:prstGeom>
        </p:spPr>
      </p:pic>
      <p:pic>
        <p:nvPicPr>
          <p:cNvPr id="22" name="Picture 21" descr="Graphical user interface&#10;&#10;Description automatically generated">
            <a:extLst>
              <a:ext uri="{FF2B5EF4-FFF2-40B4-BE49-F238E27FC236}">
                <a16:creationId xmlns:a16="http://schemas.microsoft.com/office/drawing/2014/main" id="{AA4A1A30-FEB5-B54A-857E-A696955B1C60}"/>
              </a:ext>
            </a:extLst>
          </p:cNvPr>
          <p:cNvPicPr>
            <a:picLocks noChangeAspect="1"/>
          </p:cNvPicPr>
          <p:nvPr/>
        </p:nvPicPr>
        <p:blipFill rotWithShape="1">
          <a:blip r:embed="rId7"/>
          <a:srcRect l="37988" t="33076" r="17598" b="54087"/>
          <a:stretch/>
        </p:blipFill>
        <p:spPr>
          <a:xfrm>
            <a:off x="10469057" y="2558817"/>
            <a:ext cx="3044279" cy="659896"/>
          </a:xfrm>
          <a:prstGeom prst="rect">
            <a:avLst/>
          </a:prstGeom>
        </p:spPr>
      </p:pic>
      <p:pic>
        <p:nvPicPr>
          <p:cNvPr id="9" name="Picture 8" descr="A picture containing indoor, holding, sitting, small&#10;&#10;Description automatically generated">
            <a:extLst>
              <a:ext uri="{FF2B5EF4-FFF2-40B4-BE49-F238E27FC236}">
                <a16:creationId xmlns:a16="http://schemas.microsoft.com/office/drawing/2014/main" id="{DDB611F7-4D31-8443-81F1-79FFE28690AB}"/>
              </a:ext>
            </a:extLst>
          </p:cNvPr>
          <p:cNvPicPr>
            <a:picLocks noChangeAspect="1"/>
          </p:cNvPicPr>
          <p:nvPr/>
        </p:nvPicPr>
        <p:blipFill>
          <a:blip r:embed="rId8"/>
          <a:stretch>
            <a:fillRect/>
          </a:stretch>
        </p:blipFill>
        <p:spPr>
          <a:xfrm>
            <a:off x="2536591" y="4759707"/>
            <a:ext cx="2066140" cy="2032814"/>
          </a:xfrm>
          <a:prstGeom prst="rect">
            <a:avLst/>
          </a:prstGeom>
        </p:spPr>
      </p:pic>
      <p:sp>
        <p:nvSpPr>
          <p:cNvPr id="23" name="TextBox 22">
            <a:extLst>
              <a:ext uri="{FF2B5EF4-FFF2-40B4-BE49-F238E27FC236}">
                <a16:creationId xmlns:a16="http://schemas.microsoft.com/office/drawing/2014/main" id="{3F0502EC-6375-2C48-8057-3610A3962788}"/>
              </a:ext>
            </a:extLst>
          </p:cNvPr>
          <p:cNvSpPr txBox="1"/>
          <p:nvPr/>
        </p:nvSpPr>
        <p:spPr>
          <a:xfrm>
            <a:off x="10034422" y="1838545"/>
            <a:ext cx="430757" cy="2103140"/>
          </a:xfrm>
          <a:prstGeom prst="rect">
            <a:avLst/>
          </a:prstGeom>
          <a:noFill/>
        </p:spPr>
        <p:txBody>
          <a:bodyPr wrap="square" rtlCol="0">
            <a:spAutoFit/>
          </a:bodyPr>
          <a:lstStyle/>
          <a:p>
            <a:r>
              <a:rPr lang="en-GB" sz="1400" dirty="0"/>
              <a:t>30</a:t>
            </a:r>
            <a:r>
              <a:rPr lang="en-GB" sz="1400" baseline="30000" dirty="0"/>
              <a:t>0</a:t>
            </a:r>
          </a:p>
          <a:p>
            <a:endParaRPr lang="en-GB" sz="1400" baseline="30000" dirty="0"/>
          </a:p>
          <a:p>
            <a:endParaRPr lang="en-GB" sz="1400" baseline="30000" dirty="0"/>
          </a:p>
          <a:p>
            <a:endParaRPr lang="en-GB" sz="1400" baseline="30000" dirty="0"/>
          </a:p>
          <a:p>
            <a:endParaRPr lang="en-GB" sz="1400" baseline="30000" dirty="0"/>
          </a:p>
          <a:p>
            <a:endParaRPr lang="en-GB" sz="1400" baseline="30000" dirty="0"/>
          </a:p>
          <a:p>
            <a:r>
              <a:rPr lang="en-GB" sz="1400" dirty="0"/>
              <a:t>60</a:t>
            </a:r>
            <a:r>
              <a:rPr lang="en-GB" sz="1400" baseline="30000" dirty="0"/>
              <a:t>0</a:t>
            </a:r>
          </a:p>
          <a:p>
            <a:endParaRPr lang="en-GB" sz="1400" dirty="0"/>
          </a:p>
          <a:p>
            <a:endParaRPr lang="en-GB" sz="1400" dirty="0"/>
          </a:p>
          <a:p>
            <a:endParaRPr lang="en-GB" sz="1400" dirty="0"/>
          </a:p>
          <a:p>
            <a:r>
              <a:rPr lang="en-GB" sz="1400" dirty="0"/>
              <a:t>90</a:t>
            </a:r>
            <a:r>
              <a:rPr lang="en-GB" sz="1400" baseline="30000" dirty="0"/>
              <a:t>0</a:t>
            </a:r>
            <a:endParaRPr lang="en-GB" dirty="0"/>
          </a:p>
        </p:txBody>
      </p:sp>
      <p:sp>
        <p:nvSpPr>
          <p:cNvPr id="24" name="TextBox 23">
            <a:extLst>
              <a:ext uri="{FF2B5EF4-FFF2-40B4-BE49-F238E27FC236}">
                <a16:creationId xmlns:a16="http://schemas.microsoft.com/office/drawing/2014/main" id="{7070B00B-D887-5046-9145-AE47597E6FDB}"/>
              </a:ext>
            </a:extLst>
          </p:cNvPr>
          <p:cNvSpPr txBox="1"/>
          <p:nvPr/>
        </p:nvSpPr>
        <p:spPr>
          <a:xfrm>
            <a:off x="6252519" y="1023833"/>
            <a:ext cx="2508422" cy="369332"/>
          </a:xfrm>
          <a:prstGeom prst="rect">
            <a:avLst/>
          </a:prstGeom>
          <a:noFill/>
        </p:spPr>
        <p:txBody>
          <a:bodyPr wrap="square" rtlCol="0">
            <a:spAutoFit/>
          </a:bodyPr>
          <a:lstStyle/>
          <a:p>
            <a:r>
              <a:rPr lang="en-GB" dirty="0"/>
              <a:t>J. Howard H. </a:t>
            </a:r>
            <a:r>
              <a:rPr lang="en-GB" dirty="0" err="1"/>
              <a:t>Whittet</a:t>
            </a:r>
            <a:endParaRPr lang="en-GB" sz="800" dirty="0"/>
          </a:p>
        </p:txBody>
      </p:sp>
      <p:pic>
        <p:nvPicPr>
          <p:cNvPr id="26" name="Picture 25" descr="A close up of a sign&#10;&#10;Description automatically generated">
            <a:extLst>
              <a:ext uri="{FF2B5EF4-FFF2-40B4-BE49-F238E27FC236}">
                <a16:creationId xmlns:a16="http://schemas.microsoft.com/office/drawing/2014/main" id="{550B9251-FECD-BC49-B249-69DC268E3158}"/>
              </a:ext>
            </a:extLst>
          </p:cNvPr>
          <p:cNvPicPr>
            <a:picLocks noChangeAspect="1"/>
          </p:cNvPicPr>
          <p:nvPr/>
        </p:nvPicPr>
        <p:blipFill>
          <a:blip r:embed="rId9"/>
          <a:stretch>
            <a:fillRect/>
          </a:stretch>
        </p:blipFill>
        <p:spPr>
          <a:xfrm>
            <a:off x="12648573" y="-12689"/>
            <a:ext cx="1929514" cy="869640"/>
          </a:xfrm>
          <a:prstGeom prst="rect">
            <a:avLst/>
          </a:prstGeom>
        </p:spPr>
      </p:pic>
    </p:spTree>
    <p:extLst>
      <p:ext uri="{BB962C8B-B14F-4D97-AF65-F5344CB8AC3E}">
        <p14:creationId xmlns:p14="http://schemas.microsoft.com/office/powerpoint/2010/main" val="42067800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280</TotalTime>
  <Words>397</Words>
  <Application>Microsoft Macintosh PowerPoint</Application>
  <PresentationFormat>Custom</PresentationFormat>
  <Paragraphs>22</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Howard</dc:creator>
  <cp:lastModifiedBy>James Howard</cp:lastModifiedBy>
  <cp:revision>12</cp:revision>
  <dcterms:created xsi:type="dcterms:W3CDTF">2020-09-27T15:43:40Z</dcterms:created>
  <dcterms:modified xsi:type="dcterms:W3CDTF">2020-09-27T20:24:05Z</dcterms:modified>
</cp:coreProperties>
</file>